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Default Extension="docx" ContentType="application/vnd.openxmlformats-officedocument.wordprocessingml.document"/>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6"/>
  </p:notesMasterIdLst>
  <p:sldIdLst>
    <p:sldId id="259" r:id="rId2"/>
    <p:sldId id="313" r:id="rId3"/>
    <p:sldId id="258" r:id="rId4"/>
    <p:sldId id="260" r:id="rId5"/>
    <p:sldId id="261" r:id="rId6"/>
    <p:sldId id="344" r:id="rId7"/>
    <p:sldId id="262" r:id="rId8"/>
    <p:sldId id="275" r:id="rId9"/>
    <p:sldId id="263" r:id="rId10"/>
    <p:sldId id="335" r:id="rId11"/>
    <p:sldId id="336" r:id="rId12"/>
    <p:sldId id="264" r:id="rId13"/>
    <p:sldId id="265" r:id="rId14"/>
    <p:sldId id="266" r:id="rId15"/>
    <p:sldId id="267" r:id="rId16"/>
    <p:sldId id="268" r:id="rId17"/>
    <p:sldId id="273" r:id="rId18"/>
    <p:sldId id="270" r:id="rId19"/>
    <p:sldId id="271" r:id="rId20"/>
    <p:sldId id="274" r:id="rId21"/>
    <p:sldId id="272" r:id="rId22"/>
    <p:sldId id="269" r:id="rId23"/>
    <p:sldId id="276" r:id="rId24"/>
    <p:sldId id="277" r:id="rId25"/>
    <p:sldId id="349" r:id="rId26"/>
    <p:sldId id="289" r:id="rId27"/>
    <p:sldId id="290" r:id="rId28"/>
    <p:sldId id="320" r:id="rId29"/>
    <p:sldId id="293" r:id="rId30"/>
    <p:sldId id="291" r:id="rId31"/>
    <p:sldId id="278" r:id="rId32"/>
    <p:sldId id="279" r:id="rId33"/>
    <p:sldId id="327" r:id="rId34"/>
    <p:sldId id="306" r:id="rId35"/>
    <p:sldId id="307" r:id="rId36"/>
    <p:sldId id="280" r:id="rId37"/>
    <p:sldId id="332" r:id="rId38"/>
    <p:sldId id="321" r:id="rId39"/>
    <p:sldId id="322" r:id="rId40"/>
    <p:sldId id="340" r:id="rId41"/>
    <p:sldId id="308" r:id="rId42"/>
    <p:sldId id="281" r:id="rId43"/>
    <p:sldId id="326" r:id="rId44"/>
    <p:sldId id="282" r:id="rId45"/>
    <p:sldId id="328" r:id="rId46"/>
    <p:sldId id="283" r:id="rId47"/>
    <p:sldId id="319" r:id="rId48"/>
    <p:sldId id="284" r:id="rId49"/>
    <p:sldId id="345" r:id="rId50"/>
    <p:sldId id="346" r:id="rId51"/>
    <p:sldId id="294" r:id="rId52"/>
    <p:sldId id="329" r:id="rId53"/>
    <p:sldId id="330" r:id="rId54"/>
    <p:sldId id="309" r:id="rId55"/>
    <p:sldId id="334" r:id="rId56"/>
    <p:sldId id="318" r:id="rId57"/>
    <p:sldId id="285" r:id="rId58"/>
    <p:sldId id="286" r:id="rId59"/>
    <p:sldId id="331" r:id="rId60"/>
    <p:sldId id="341" r:id="rId61"/>
    <p:sldId id="314" r:id="rId62"/>
    <p:sldId id="287" r:id="rId63"/>
    <p:sldId id="288" r:id="rId64"/>
    <p:sldId id="296" r:id="rId65"/>
    <p:sldId id="297" r:id="rId66"/>
    <p:sldId id="298" r:id="rId67"/>
    <p:sldId id="324" r:id="rId68"/>
    <p:sldId id="323" r:id="rId69"/>
    <p:sldId id="303" r:id="rId70"/>
    <p:sldId id="302" r:id="rId71"/>
    <p:sldId id="310" r:id="rId72"/>
    <p:sldId id="299" r:id="rId73"/>
    <p:sldId id="300" r:id="rId74"/>
    <p:sldId id="304" r:id="rId75"/>
    <p:sldId id="325" r:id="rId76"/>
    <p:sldId id="305" r:id="rId77"/>
    <p:sldId id="316" r:id="rId78"/>
    <p:sldId id="343" r:id="rId79"/>
    <p:sldId id="347" r:id="rId80"/>
    <p:sldId id="342" r:id="rId81"/>
    <p:sldId id="348" r:id="rId82"/>
    <p:sldId id="312" r:id="rId83"/>
    <p:sldId id="338" r:id="rId84"/>
    <p:sldId id="339" r:id="rId8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54" d="100"/>
          <a:sy n="54" d="100"/>
        </p:scale>
        <p:origin x="-1608" y="-432"/>
      </p:cViewPr>
      <p:guideLst>
        <p:guide orient="horz" pos="2160"/>
        <p:guide pos="2880"/>
      </p:guideLst>
    </p:cSldViewPr>
  </p:slideViewPr>
  <p:notesTextViewPr>
    <p:cViewPr>
      <p:scale>
        <a:sx n="100" d="100"/>
        <a:sy n="100" d="100"/>
      </p:scale>
      <p:origin x="0" y="0"/>
    </p:cViewPr>
  </p:notesTextViewPr>
  <p:sorterViewPr>
    <p:cViewPr>
      <p:scale>
        <a:sx n="206" d="100"/>
        <a:sy n="206" d="100"/>
      </p:scale>
      <p:origin x="0" y="28072"/>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5592FC06-D047-47E6-8985-FA5BCD592209}" type="datetimeFigureOut">
              <a:rPr lang="en-US"/>
              <a:pPr>
                <a:defRPr/>
              </a:pPr>
              <a:t>8/1/2014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04F2088D-4917-4E9B-9EBA-C48A2607137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opinion.financialpost.com/author/lawrencesolomon/"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cbc.ca/news/credit.html"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en.wikipedia.org/wiki/Anti-Catholicism" TargetMode="External"/><Relationship Id="rId7" Type="http://schemas.openxmlformats.org/officeDocument/2006/relationships/hyperlink" Target="http://en.wikipedia.org/wiki/Roman_Catholic_Church" TargetMode="External"/><Relationship Id="rId2" Type="http://schemas.openxmlformats.org/officeDocument/2006/relationships/slide" Target="../slides/slide57.xml"/><Relationship Id="rId1" Type="http://schemas.openxmlformats.org/officeDocument/2006/relationships/notesMaster" Target="../notesMasters/notesMaster1.xml"/><Relationship Id="rId6" Type="http://schemas.openxmlformats.org/officeDocument/2006/relationships/hyperlink" Target="http://en.wikipedia.org/wiki/Plutarco_El%C3%ADas_Calles" TargetMode="External"/><Relationship Id="rId5" Type="http://schemas.openxmlformats.org/officeDocument/2006/relationships/hyperlink" Target="http://en.wikipedia.org/wiki/Atheist" TargetMode="External"/><Relationship Id="rId4" Type="http://schemas.openxmlformats.org/officeDocument/2006/relationships/hyperlink" Target="http://en.wikipedia.org/wiki/Mexican_Constitution_of_1917"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youtu.be/Lj0lUahDzT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7CF7339-DBC6-41BE-9AF0-FA294E25F377}" type="slidenum">
              <a:rPr lang="en-US">
                <a:latin typeface="Arial" charset="0"/>
                <a:ea typeface="ＭＳ Ｐゴシック"/>
                <a:cs typeface="ＭＳ Ｐゴシック"/>
              </a:rPr>
              <a:pPr fontAlgn="base">
                <a:spcBef>
                  <a:spcPct val="0"/>
                </a:spcBef>
                <a:spcAft>
                  <a:spcPct val="0"/>
                </a:spcAft>
              </a:pPr>
              <a:t>1</a:t>
            </a:fld>
            <a:endParaRPr lang="en-US">
              <a:latin typeface="Arial" charset="0"/>
              <a:ea typeface="ＭＳ Ｐゴシック"/>
              <a:cs typeface="ＭＳ Ｐゴシック"/>
            </a:endParaRPr>
          </a:p>
        </p:txBody>
      </p:sp>
      <p:sp>
        <p:nvSpPr>
          <p:cNvPr id="163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latin typeface="Arial" charset="0"/>
                <a:ea typeface="ＭＳ Ｐゴシック"/>
                <a:cs typeface="ＭＳ Ｐゴシック"/>
              </a:rPr>
              <a:t>I have a lot to cover and will be moving fast. I hope to provoke you and that you’ll go away sad, mad and determined to do something.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624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24848B5-9F95-48A3-863A-2BE9F21F7BC5}" type="slidenum">
              <a:rPr lang="en-US"/>
              <a:pPr fontAlgn="base">
                <a:spcBef>
                  <a:spcPct val="0"/>
                </a:spcBef>
                <a:spcAft>
                  <a:spcPct val="0"/>
                </a:spcAft>
              </a:pPr>
              <a:t>36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p:spPr>
      </p:sp>
      <p:sp>
        <p:nvSpPr>
          <p:cNvPr id="655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Business and government: a close fit. One US example</a:t>
            </a:r>
          </a:p>
        </p:txBody>
      </p:sp>
      <p:sp>
        <p:nvSpPr>
          <p:cNvPr id="655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E6D6CC3-93E7-425F-A7CE-8561CE45B135}" type="slidenum">
              <a:rPr lang="en-US"/>
              <a:pPr fontAlgn="base">
                <a:spcBef>
                  <a:spcPct val="0"/>
                </a:spcBef>
                <a:spcAft>
                  <a:spcPct val="0"/>
                </a:spcAft>
              </a:pPr>
              <a:t>38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 oil war dividends</a:t>
            </a:r>
          </a:p>
          <a:p>
            <a:pPr>
              <a:spcBef>
                <a:spcPct val="0"/>
              </a:spcBef>
            </a:pPr>
            <a:r>
              <a:rPr lang="en-US" smtClean="0"/>
              <a:t> </a:t>
            </a:r>
            <a:r>
              <a:rPr lang="en-US" b="1" smtClean="0">
                <a:hlinkClick r:id="rId3"/>
              </a:rPr>
              <a:t>Lawrence Solomon</a:t>
            </a:r>
            <a:r>
              <a:rPr lang="en-US" smtClean="0"/>
              <a:t> | 13/05/30</a:t>
            </a:r>
          </a:p>
          <a:p>
            <a:pPr>
              <a:spcBef>
                <a:spcPct val="0"/>
              </a:spcBef>
            </a:pPr>
            <a:endParaRPr lang="en-US" smtClean="0"/>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E754B8-D66B-4C2F-9552-150880CF7E1F}" type="slidenum">
              <a:rPr lang="en-US"/>
              <a:pPr fontAlgn="base">
                <a:spcBef>
                  <a:spcPct val="0"/>
                </a:spcBef>
                <a:spcAft>
                  <a:spcPct val="0"/>
                </a:spcAft>
              </a:pPr>
              <a:t>40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p:spPr>
      </p:sp>
      <p:sp>
        <p:nvSpPr>
          <p:cNvPr id="706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*Vancouver Sun 24 May 2013 Robert Mcgarvey</a:t>
            </a:r>
          </a:p>
        </p:txBody>
      </p:sp>
      <p:sp>
        <p:nvSpPr>
          <p:cNvPr id="706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39AB854-B69B-4716-A4CD-D750067B49F2}" type="slidenum">
              <a:rPr lang="en-US"/>
              <a:pPr fontAlgn="base">
                <a:spcBef>
                  <a:spcPct val="0"/>
                </a:spcBef>
                <a:spcAft>
                  <a:spcPct val="0"/>
                </a:spcAft>
              </a:pPr>
              <a:t>41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727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3C1DFD0-B602-4F5E-A49E-2D30E0336FAC}" type="slidenum">
              <a:rPr lang="en-US"/>
              <a:pPr fontAlgn="base">
                <a:spcBef>
                  <a:spcPct val="0"/>
                </a:spcBef>
                <a:spcAft>
                  <a:spcPct val="0"/>
                </a:spcAft>
              </a:pPr>
              <a:t>42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p:spPr>
      </p:sp>
      <p:sp>
        <p:nvSpPr>
          <p:cNvPr id="757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757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8B11318-75A8-489B-A9DA-BD32CAB36378}" type="slidenum">
              <a:rPr lang="en-US"/>
              <a:pPr fontAlgn="base">
                <a:spcBef>
                  <a:spcPct val="0"/>
                </a:spcBef>
                <a:spcAft>
                  <a:spcPct val="0"/>
                </a:spcAft>
              </a:pPr>
              <a:t>44</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p:spPr>
      </p:sp>
      <p:sp>
        <p:nvSpPr>
          <p:cNvPr id="808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808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BD8E2C7-4098-43DD-8B89-4A13E3528B64}" type="slidenum">
              <a:rPr lang="en-US"/>
              <a:pPr fontAlgn="base">
                <a:spcBef>
                  <a:spcPct val="0"/>
                </a:spcBef>
                <a:spcAft>
                  <a:spcPct val="0"/>
                </a:spcAft>
              </a:pPr>
              <a:t>48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p:spPr>
      </p:sp>
      <p:sp>
        <p:nvSpPr>
          <p:cNvPr id="829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By Santiago Ortega Arango, special to </a:t>
            </a:r>
            <a:r>
              <a:rPr lang="en-US" smtClean="0">
                <a:hlinkClick r:id="rId3"/>
              </a:rPr>
              <a:t>CBC News Posted: Apr 3, 2013 5:21 AM ET Last Updated: Apr 3, 2013 1:25 PM ET</a:t>
            </a:r>
          </a:p>
          <a:p>
            <a:pPr>
              <a:spcBef>
                <a:spcPct val="0"/>
              </a:spcBef>
            </a:pPr>
            <a:endParaRPr lang="en-US" smtClean="0"/>
          </a:p>
        </p:txBody>
      </p:sp>
      <p:sp>
        <p:nvSpPr>
          <p:cNvPr id="829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7026474-19DA-4132-9A59-88251DBD5AA4}" type="slidenum">
              <a:rPr lang="en-US"/>
              <a:pPr fontAlgn="base">
                <a:spcBef>
                  <a:spcPct val="0"/>
                </a:spcBef>
                <a:spcAft>
                  <a:spcPct val="0"/>
                </a:spcAft>
              </a:pPr>
              <a:t>49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p:spPr>
      </p:sp>
      <p:sp>
        <p:nvSpPr>
          <p:cNvPr id="849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Defeated Oct 2010</a:t>
            </a:r>
          </a:p>
        </p:txBody>
      </p:sp>
      <p:sp>
        <p:nvSpPr>
          <p:cNvPr id="849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EFA92A2-368E-47FF-A25E-BBD3C0475588}" type="slidenum">
              <a:rPr lang="en-US"/>
              <a:pPr fontAlgn="base">
                <a:spcBef>
                  <a:spcPct val="0"/>
                </a:spcBef>
                <a:spcAft>
                  <a:spcPct val="0"/>
                </a:spcAft>
              </a:pPr>
              <a:t>50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bwMode="auto">
          <a:noFill/>
          <a:ln>
            <a:solidFill>
              <a:srgbClr val="000000"/>
            </a:solidFill>
            <a:miter lim="800000"/>
            <a:headEnd/>
            <a:tailEnd/>
          </a:ln>
        </p:spPr>
      </p:sp>
      <p:sp>
        <p:nvSpPr>
          <p:cNvPr id="901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Lobbying!</a:t>
            </a:r>
          </a:p>
        </p:txBody>
      </p:sp>
      <p:sp>
        <p:nvSpPr>
          <p:cNvPr id="901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6D66E70-10E5-4937-97DD-8D307B0E4815}" type="slidenum">
              <a:rPr lang="en-US"/>
              <a:pPr fontAlgn="base">
                <a:spcBef>
                  <a:spcPct val="0"/>
                </a:spcBef>
                <a:spcAft>
                  <a:spcPct val="0"/>
                </a:spcAft>
              </a:pPr>
              <a:t>54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84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7DB38F6-771E-419C-A9F4-B83B08EA1485}" type="slidenum">
              <a:rPr lang="en-US"/>
              <a:pPr fontAlgn="base">
                <a:spcBef>
                  <a:spcPct val="0"/>
                </a:spcBef>
                <a:spcAft>
                  <a:spcPct val="0"/>
                </a:spcAft>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bwMode="auto">
          <a:noFill/>
          <a:ln>
            <a:solidFill>
              <a:srgbClr val="000000"/>
            </a:solidFill>
            <a:miter lim="800000"/>
            <a:headEnd/>
            <a:tailEnd/>
          </a:ln>
        </p:spPr>
      </p:sp>
      <p:sp>
        <p:nvSpPr>
          <p:cNvPr id="942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Miguel Augustin Pro was a martyr in The </a:t>
            </a:r>
            <a:r>
              <a:rPr lang="en-US" b="1" smtClean="0"/>
              <a:t>Cristero War</a:t>
            </a:r>
            <a:r>
              <a:rPr lang="en-US" smtClean="0"/>
              <a:t> (1926–29) also known as </a:t>
            </a:r>
            <a:r>
              <a:rPr lang="en-US" b="1" smtClean="0"/>
              <a:t>La Cristiada</a:t>
            </a:r>
            <a:r>
              <a:rPr lang="en-US" smtClean="0"/>
              <a:t>, was a mass popular uprising and attempted counter-revolution against the </a:t>
            </a:r>
            <a:r>
              <a:rPr lang="en-US" smtClean="0">
                <a:solidFill>
                  <a:srgbClr val="000000"/>
                </a:solidFill>
                <a:hlinkClick r:id="rId3"/>
              </a:rPr>
              <a:t>anti-Catholicism of the ruling Mexican government. Based in western Mexico, the rebellion was set off by the enforcement of the </a:t>
            </a:r>
            <a:r>
              <a:rPr lang="en-US" smtClean="0">
                <a:solidFill>
                  <a:srgbClr val="000000"/>
                </a:solidFill>
                <a:hlinkClick r:id="rId4"/>
              </a:rPr>
              <a:t>Mexican Constitution of 1917 by former Mexican President, Freemason and </a:t>
            </a:r>
            <a:r>
              <a:rPr lang="en-US" smtClean="0">
                <a:solidFill>
                  <a:srgbClr val="000000"/>
                </a:solidFill>
                <a:hlinkClick r:id="rId5"/>
              </a:rPr>
              <a:t>atheist </a:t>
            </a:r>
            <a:r>
              <a:rPr lang="en-US" smtClean="0">
                <a:solidFill>
                  <a:srgbClr val="000000"/>
                </a:solidFill>
                <a:hlinkClick r:id="rId6"/>
              </a:rPr>
              <a:t>Plutarco Elías Calles, in order to persecute the </a:t>
            </a:r>
            <a:r>
              <a:rPr lang="en-US" smtClean="0">
                <a:solidFill>
                  <a:srgbClr val="000000"/>
                </a:solidFill>
                <a:hlinkClick r:id="rId7"/>
              </a:rPr>
              <a:t>Roman Catholic Church and its sub-organizations.</a:t>
            </a:r>
            <a:endParaRPr lang="en-US" smtClean="0">
              <a:solidFill>
                <a:srgbClr val="000000"/>
              </a:solidFill>
            </a:endParaRPr>
          </a:p>
        </p:txBody>
      </p:sp>
      <p:sp>
        <p:nvSpPr>
          <p:cNvPr id="942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0010F8F-16ED-4915-8B34-B90FE6324C44}" type="slidenum">
              <a:rPr lang="en-US"/>
              <a:pPr fontAlgn="base">
                <a:spcBef>
                  <a:spcPct val="0"/>
                </a:spcBef>
                <a:spcAft>
                  <a:spcPct val="0"/>
                </a:spcAft>
              </a:pPr>
              <a:t>57</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bwMode="auto">
          <a:noFill/>
          <a:ln>
            <a:solidFill>
              <a:srgbClr val="000000"/>
            </a:solidFill>
            <a:miter lim="800000"/>
            <a:headEnd/>
            <a:tailEnd/>
          </a:ln>
        </p:spPr>
      </p:sp>
      <p:sp>
        <p:nvSpPr>
          <p:cNvPr id="962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NOTE THE FRIAR IN THE BACKGROUND.THIS IS A WAY OF THE CROSS - SEE THE CROSS ON THE BOY’S BACK?</a:t>
            </a:r>
          </a:p>
        </p:txBody>
      </p:sp>
      <p:sp>
        <p:nvSpPr>
          <p:cNvPr id="962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EB56E4A-E616-439E-83F8-76DD48DC94E3}" type="slidenum">
              <a:rPr lang="en-US"/>
              <a:pPr fontAlgn="base">
                <a:spcBef>
                  <a:spcPct val="0"/>
                </a:spcBef>
                <a:spcAft>
                  <a:spcPct val="0"/>
                </a:spcAft>
              </a:pPr>
              <a:t>58</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IF NOT, THEN SHUT UP?</a:t>
            </a:r>
          </a:p>
        </p:txBody>
      </p:sp>
      <p:sp>
        <p:nvSpPr>
          <p:cNvPr id="993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F43E29-A315-46FE-9CE1-49CBC781A5B4}" type="slidenum">
              <a:rPr lang="en-US"/>
              <a:pPr fontAlgn="base">
                <a:spcBef>
                  <a:spcPct val="0"/>
                </a:spcBef>
                <a:spcAft>
                  <a:spcPct val="0"/>
                </a:spcAft>
              </a:pPr>
              <a:t>60</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bwMode="auto">
          <a:noFill/>
          <a:ln>
            <a:solidFill>
              <a:srgbClr val="000000"/>
            </a:solidFill>
            <a:miter lim="800000"/>
            <a:headEnd/>
            <a:tailEnd/>
          </a:ln>
        </p:spPr>
      </p:sp>
      <p:sp>
        <p:nvSpPr>
          <p:cNvPr id="1024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Fray Tomás González, Director del Hogar-Refugio para Personas Migrantes La “72”, de Tenosique, Tabasco, y</a:t>
            </a:r>
          </a:p>
          <a:p>
            <a:pPr>
              <a:spcBef>
                <a:spcPct val="0"/>
              </a:spcBef>
            </a:pPr>
            <a:r>
              <a:rPr lang="en-US" smtClean="0"/>
              <a:t> Rubén Figueroa del Movimiento Migrante Mesoamericano</a:t>
            </a:r>
          </a:p>
          <a:p>
            <a:pPr>
              <a:spcBef>
                <a:spcPct val="0"/>
              </a:spcBef>
            </a:pPr>
            <a:endParaRPr lang="en-US" smtClean="0"/>
          </a:p>
        </p:txBody>
      </p:sp>
      <p:sp>
        <p:nvSpPr>
          <p:cNvPr id="1024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8DEACF1-A63D-462A-8DD6-121103EC671B}" type="slidenum">
              <a:rPr lang="en-US"/>
              <a:pPr fontAlgn="base">
                <a:spcBef>
                  <a:spcPct val="0"/>
                </a:spcBef>
                <a:spcAft>
                  <a:spcPct val="0"/>
                </a:spcAft>
              </a:pPr>
              <a:t>62</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p:cNvSpPr>
          <p:nvPr>
            <p:ph type="sldImg"/>
          </p:nvPr>
        </p:nvSpPr>
        <p:spPr bwMode="auto">
          <a:noFill/>
          <a:ln>
            <a:solidFill>
              <a:srgbClr val="000000"/>
            </a:solidFill>
            <a:miter lim="800000"/>
            <a:headEnd/>
            <a:tailEnd/>
          </a:ln>
        </p:spPr>
      </p:sp>
      <p:sp>
        <p:nvSpPr>
          <p:cNvPr id="1064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ANDREW WAS THERE</a:t>
            </a:r>
          </a:p>
        </p:txBody>
      </p:sp>
      <p:sp>
        <p:nvSpPr>
          <p:cNvPr id="1064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D387AF4-1240-4A22-80AE-CFE026A6DA75}" type="slidenum">
              <a:rPr lang="en-US"/>
              <a:pPr fontAlgn="base">
                <a:spcBef>
                  <a:spcPct val="0"/>
                </a:spcBef>
                <a:spcAft>
                  <a:spcPct val="0"/>
                </a:spcAft>
              </a:pPr>
              <a:t>65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p:cNvSpPr>
          <p:nvPr>
            <p:ph type="sldImg"/>
          </p:nvPr>
        </p:nvSpPr>
        <p:spPr bwMode="auto">
          <a:noFill/>
          <a:ln>
            <a:solidFill>
              <a:srgbClr val="000000"/>
            </a:solidFill>
            <a:miter lim="800000"/>
            <a:headEnd/>
            <a:tailEnd/>
          </a:ln>
        </p:spPr>
      </p:sp>
      <p:sp>
        <p:nvSpPr>
          <p:cNvPr id="1105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05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E34B6D3-5556-481E-94F4-B01967F799F3}" type="slidenum">
              <a:rPr lang="en-US"/>
              <a:pPr fontAlgn="base">
                <a:spcBef>
                  <a:spcPct val="0"/>
                </a:spcBef>
                <a:spcAft>
                  <a:spcPct val="0"/>
                </a:spcAft>
              </a:pPr>
              <a:t>68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p:cNvSpPr>
          <p:nvPr>
            <p:ph type="sldImg"/>
          </p:nvPr>
        </p:nvSpPr>
        <p:spPr bwMode="auto">
          <a:noFill/>
          <a:ln>
            <a:solidFill>
              <a:srgbClr val="000000"/>
            </a:solidFill>
            <a:miter lim="800000"/>
            <a:headEnd/>
            <a:tailEnd/>
          </a:ln>
        </p:spPr>
      </p:sp>
      <p:sp>
        <p:nvSpPr>
          <p:cNvPr id="1126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26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C784E69-290A-409D-AA62-037F9A712DB6}" type="slidenum">
              <a:rPr lang="en-US"/>
              <a:pPr fontAlgn="base">
                <a:spcBef>
                  <a:spcPct val="0"/>
                </a:spcBef>
                <a:spcAft>
                  <a:spcPct val="0"/>
                </a:spcAft>
              </a:pPr>
              <a:t>69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bwMode="auto">
          <a:noFill/>
          <a:ln>
            <a:solidFill>
              <a:srgbClr val="000000"/>
            </a:solidFill>
            <a:miter lim="800000"/>
            <a:headEnd/>
            <a:tailEnd/>
          </a:ln>
        </p:spPr>
      </p:sp>
      <p:sp>
        <p:nvSpPr>
          <p:cNvPr id="1146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La Via Campesina, which represents more than 200 million farmers, workers, and activists all over the world, is a powerful symbol of resistance against Monsanto and the domination of agricultural production by the interests of industrial and finance capital.</a:t>
            </a:r>
          </a:p>
          <a:p>
            <a:pPr>
              <a:spcBef>
                <a:spcPct val="0"/>
              </a:spcBef>
            </a:pPr>
            <a:r>
              <a:rPr lang="en-US" smtClean="0"/>
              <a:t>This weekend’s marches against Monsanto were a wonderful demonstration of the popular anger over the monopolization of agriculture by corporate interests.</a:t>
            </a:r>
          </a:p>
          <a:p>
            <a:pPr>
              <a:spcBef>
                <a:spcPct val="0"/>
              </a:spcBef>
            </a:pPr>
            <a:r>
              <a:rPr lang="en-US" smtClean="0"/>
              <a:t>http://rt.com/op-edge/march-monsanto-gmo-future-820/</a:t>
            </a:r>
          </a:p>
          <a:p>
            <a:pPr>
              <a:spcBef>
                <a:spcPct val="0"/>
              </a:spcBef>
            </a:pPr>
            <a:endParaRPr lang="en-US" smtClean="0"/>
          </a:p>
        </p:txBody>
      </p:sp>
      <p:sp>
        <p:nvSpPr>
          <p:cNvPr id="1146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ECE986D-CE17-4B3D-8A60-27B28707BE1F}" type="slidenum">
              <a:rPr lang="en-US"/>
              <a:pPr fontAlgn="base">
                <a:spcBef>
                  <a:spcPct val="0"/>
                </a:spcBef>
                <a:spcAft>
                  <a:spcPct val="0"/>
                </a:spcAft>
              </a:pPr>
              <a:t>70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bwMode="auto">
          <a:noFill/>
          <a:ln>
            <a:solidFill>
              <a:srgbClr val="000000"/>
            </a:solidFill>
            <a:miter lim="800000"/>
            <a:headEnd/>
            <a:tailEnd/>
          </a:ln>
        </p:spPr>
      </p:sp>
      <p:sp>
        <p:nvSpPr>
          <p:cNvPr id="1167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Monsanto is a criminal corporation?</a:t>
            </a:r>
          </a:p>
        </p:txBody>
      </p:sp>
      <p:sp>
        <p:nvSpPr>
          <p:cNvPr id="1167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5B07922-B0EB-40FF-92F5-C10F98BC3773}" type="slidenum">
              <a:rPr lang="en-US"/>
              <a:pPr fontAlgn="base">
                <a:spcBef>
                  <a:spcPct val="0"/>
                </a:spcBef>
                <a:spcAft>
                  <a:spcPct val="0"/>
                </a:spcAft>
              </a:pPr>
              <a:t>71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p:cNvSpPr>
          <p:nvPr>
            <p:ph type="sldImg"/>
          </p:nvPr>
        </p:nvSpPr>
        <p:spPr bwMode="auto">
          <a:noFill/>
          <a:ln>
            <a:solidFill>
              <a:srgbClr val="000000"/>
            </a:solidFill>
            <a:miter lim="800000"/>
            <a:headEnd/>
            <a:tailEnd/>
          </a:ln>
        </p:spPr>
      </p:sp>
      <p:sp>
        <p:nvSpPr>
          <p:cNvPr id="1187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Clive Hamilton</a:t>
            </a:r>
          </a:p>
        </p:txBody>
      </p:sp>
      <p:sp>
        <p:nvSpPr>
          <p:cNvPr id="1187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1C8A697-78F3-4CC7-B6D9-5551E4E537FC}" type="slidenum">
              <a:rPr lang="en-US"/>
              <a:pPr fontAlgn="base">
                <a:spcBef>
                  <a:spcPct val="0"/>
                </a:spcBef>
                <a:spcAft>
                  <a:spcPct val="0"/>
                </a:spcAft>
              </a:pPr>
              <a:t>72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53C7519-048F-4999-ADB9-62D84F564E45}" type="slidenum">
              <a:rPr lang="en-US">
                <a:latin typeface="Arial" charset="0"/>
                <a:ea typeface="ＭＳ Ｐゴシック"/>
                <a:cs typeface="ＭＳ Ｐゴシック"/>
              </a:rPr>
              <a:pPr fontAlgn="base">
                <a:spcBef>
                  <a:spcPct val="0"/>
                </a:spcBef>
                <a:spcAft>
                  <a:spcPct val="0"/>
                </a:spcAft>
              </a:pPr>
              <a:t>3</a:t>
            </a:fld>
            <a:endParaRPr lang="en-US">
              <a:latin typeface="Arial" charset="0"/>
              <a:ea typeface="ＭＳ Ｐゴシック"/>
              <a:cs typeface="ＭＳ Ｐゴシック"/>
            </a:endParaRPr>
          </a:p>
        </p:txBody>
      </p:sp>
      <p:sp>
        <p:nvSpPr>
          <p:cNvPr id="204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4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latin typeface="Arial" charset="0"/>
                <a:ea typeface="ＭＳ Ｐゴシック"/>
                <a:cs typeface="ＭＳ Ｐゴシック"/>
              </a:rPr>
              <a:t>There’s a call to action!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p:cNvSpPr>
          <p:nvPr>
            <p:ph type="sldImg"/>
          </p:nvPr>
        </p:nvSpPr>
        <p:spPr bwMode="auto">
          <a:noFill/>
          <a:ln>
            <a:solidFill>
              <a:srgbClr val="000000"/>
            </a:solidFill>
            <a:miter lim="800000"/>
            <a:headEnd/>
            <a:tailEnd/>
          </a:ln>
        </p:spPr>
      </p:sp>
      <p:sp>
        <p:nvSpPr>
          <p:cNvPr id="1208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ONE TRILLION $ SPENT ON THERMAL OR SOLAR POWER OR RESEARCH ETC MIGHT MAKE QUITE A DIFFERENCE. WHY DO THE OIL CORPS NEED SUBSIDIES/ DON’T THEY MAKE ENOUGH PROFIT?</a:t>
            </a:r>
          </a:p>
        </p:txBody>
      </p:sp>
      <p:sp>
        <p:nvSpPr>
          <p:cNvPr id="1208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499E5E1-1E33-4DDF-B2FE-9564966F4D61}" type="slidenum">
              <a:rPr lang="en-US"/>
              <a:pPr fontAlgn="base">
                <a:spcBef>
                  <a:spcPct val="0"/>
                </a:spcBef>
                <a:spcAft>
                  <a:spcPct val="0"/>
                </a:spcAft>
              </a:pPr>
              <a:t>73</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p:cNvSpPr>
          <p:nvPr>
            <p:ph type="sldImg"/>
          </p:nvPr>
        </p:nvSpPr>
        <p:spPr bwMode="auto">
          <a:noFill/>
          <a:ln>
            <a:solidFill>
              <a:srgbClr val="000000"/>
            </a:solidFill>
            <a:miter lim="800000"/>
            <a:headEnd/>
            <a:tailEnd/>
          </a:ln>
        </p:spPr>
      </p:sp>
      <p:sp>
        <p:nvSpPr>
          <p:cNvPr id="1228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28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DEEE378-3DEF-4716-B0D5-166043CB2FF0}" type="slidenum">
              <a:rPr lang="en-US"/>
              <a:pPr fontAlgn="base">
                <a:spcBef>
                  <a:spcPct val="0"/>
                </a:spcBef>
                <a:spcAft>
                  <a:spcPct val="0"/>
                </a:spcAft>
              </a:pPr>
              <a:t>74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p:cNvSpPr>
          <p:nvPr>
            <p:ph type="sldImg"/>
          </p:nvPr>
        </p:nvSpPr>
        <p:spPr bwMode="auto">
          <a:noFill/>
          <a:ln>
            <a:solidFill>
              <a:srgbClr val="000000"/>
            </a:solidFill>
            <a:miter lim="800000"/>
            <a:headEnd/>
            <a:tailEnd/>
          </a:ln>
        </p:spPr>
      </p:sp>
      <p:sp>
        <p:nvSpPr>
          <p:cNvPr id="1259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Attributed to Alanis Obomsawin, an Abenaki from the Odanak reserve, seventy odd miles northeast of Montreal in a</a:t>
            </a:r>
          </a:p>
          <a:p>
            <a:pPr>
              <a:spcBef>
                <a:spcPct val="0"/>
              </a:spcBef>
            </a:pPr>
            <a:r>
              <a:rPr lang="en-US" smtClean="0"/>
              <a:t>collection of essays published in 1972 titled “Who is the Chairman of This Meeting?”</a:t>
            </a:r>
          </a:p>
        </p:txBody>
      </p:sp>
      <p:sp>
        <p:nvSpPr>
          <p:cNvPr id="1259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C9018A-574C-4F5C-8C29-35323822D25B}" type="slidenum">
              <a:rPr lang="en-US"/>
              <a:pPr fontAlgn="base">
                <a:spcBef>
                  <a:spcPct val="0"/>
                </a:spcBef>
                <a:spcAft>
                  <a:spcPct val="0"/>
                </a:spcAft>
              </a:pPr>
              <a:t>76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ＭＳ Ｐゴシック"/>
              <a:cs typeface="ＭＳ Ｐゴシック"/>
            </a:endParaRPr>
          </a:p>
        </p:txBody>
      </p:sp>
      <p:sp>
        <p:nvSpPr>
          <p:cNvPr id="337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A63188A-0392-4AB2-8D2E-35B8D3763BCA}" type="slidenum">
              <a:rPr lang="en-US">
                <a:latin typeface="Arial" charset="0"/>
                <a:ea typeface="ＭＳ Ｐゴシック"/>
                <a:cs typeface="ＭＳ Ｐゴシック"/>
              </a:rPr>
              <a:pPr fontAlgn="base">
                <a:spcBef>
                  <a:spcPct val="0"/>
                </a:spcBef>
                <a:spcAft>
                  <a:spcPct val="0"/>
                </a:spcAft>
              </a:pPr>
              <a:t>14</a:t>
            </a:fld>
            <a:endParaRPr lang="en-US">
              <a:latin typeface="Arial" charset="0"/>
              <a:ea typeface="ＭＳ Ｐゴシック"/>
              <a:cs typeface="ＭＳ Ｐゴシック"/>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ja-JP" sz="1400" smtClean="0">
              <a:latin typeface="Arial" charset="0"/>
              <a:cs typeface="ＭＳ Ｐゴシック"/>
            </a:endParaRPr>
          </a:p>
          <a:p>
            <a:pPr>
              <a:spcBef>
                <a:spcPct val="0"/>
              </a:spcBef>
            </a:pPr>
            <a:endParaRPr lang="en-US" smtClean="0">
              <a:latin typeface="Arial" charset="0"/>
              <a:ea typeface="ＭＳ Ｐゴシック"/>
              <a:cs typeface="ＭＳ Ｐゴシック"/>
            </a:endParaRPr>
          </a:p>
        </p:txBody>
      </p:sp>
      <p:sp>
        <p:nvSpPr>
          <p:cNvPr id="389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1669AA2-41FE-48E0-B191-D05322C31DC2}" type="slidenum">
              <a:rPr lang="en-US">
                <a:latin typeface="Arial" charset="0"/>
                <a:ea typeface="ＭＳ Ｐゴシック"/>
                <a:cs typeface="ＭＳ Ｐゴシック"/>
              </a:rPr>
              <a:pPr fontAlgn="base">
                <a:spcBef>
                  <a:spcPct val="0"/>
                </a:spcBef>
                <a:spcAft>
                  <a:spcPct val="0"/>
                </a:spcAft>
              </a:pPr>
              <a:t>18</a:t>
            </a:fld>
            <a:endParaRPr lang="en-US">
              <a:latin typeface="Arial" charset="0"/>
              <a:ea typeface="ＭＳ Ｐゴシック"/>
              <a:cs typeface="ＭＳ Ｐゴシック"/>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p:spPr>
      </p:sp>
      <p:sp>
        <p:nvSpPr>
          <p:cNvPr id="460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Not an imposition: suggestion and recommendation only</a:t>
            </a:r>
          </a:p>
        </p:txBody>
      </p:sp>
      <p:sp>
        <p:nvSpPr>
          <p:cNvPr id="460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92FCD2-FD02-4775-A942-9E546BD9B7B0}" type="slidenum">
              <a:rPr lang="en-US"/>
              <a:pPr fontAlgn="base">
                <a:spcBef>
                  <a:spcPct val="0"/>
                </a:spcBef>
                <a:spcAft>
                  <a:spcPct val="0"/>
                </a:spcAft>
              </a:pPr>
              <a:t>24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p:spPr>
      </p:sp>
      <p:sp>
        <p:nvSpPr>
          <p:cNvPr id="512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This job is too big for me I need help</a:t>
            </a:r>
          </a:p>
        </p:txBody>
      </p:sp>
      <p:sp>
        <p:nvSpPr>
          <p:cNvPr id="512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356BA27-72CD-48CC-AFFA-51125759FA68}" type="slidenum">
              <a:rPr lang="en-US"/>
              <a:pPr fontAlgn="base">
                <a:spcBef>
                  <a:spcPct val="0"/>
                </a:spcBef>
                <a:spcAft>
                  <a:spcPct val="0"/>
                </a:spcAft>
              </a:pPr>
              <a:t>28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p:spPr>
      </p:sp>
      <p:sp>
        <p:nvSpPr>
          <p:cNvPr id="542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Alberto Patishtán,  is an elementary school teacher and social activist snatched from his Tsotsil hometown, El Bosque. He was also a community organizer in the indigenous community of El Bosque in Chiapas, was framed in the killing of 8 police, and faces 60 years in prison. The emblematic political prisoner of Mexico was returned in 2012 to the prison known as CERSS No. 5 in San Cristóbal de las Casas, Chiapas. The government finally abided by the ruling issued on July 13 by the judge in the court at Tuxtla Gutiérrez, granting a protective order sought by the Fray Bartolomé de las Casas Center for Human Rights on the basis that Albert’s transfer to the maximum security prison at Guasave, Sinaloa was unacceptable. See video subtitled in English: </a:t>
            </a:r>
            <a:r>
              <a:rPr lang="en-US" smtClean="0">
                <a:hlinkClick r:id="rId3"/>
              </a:rPr>
              <a:t>http://youtu.be/Lj0lUahDzTs</a:t>
            </a:r>
          </a:p>
          <a:p>
            <a:pPr>
              <a:spcBef>
                <a:spcPct val="0"/>
              </a:spcBef>
            </a:pPr>
            <a:endParaRPr lang="en-US" smtClean="0"/>
          </a:p>
        </p:txBody>
      </p:sp>
      <p:sp>
        <p:nvSpPr>
          <p:cNvPr id="542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25064A5-4C23-42FF-BAAA-659A30E99431}" type="slidenum">
              <a:rPr lang="en-US"/>
              <a:pPr fontAlgn="base">
                <a:spcBef>
                  <a:spcPct val="0"/>
                </a:spcBef>
                <a:spcAft>
                  <a:spcPct val="0"/>
                </a:spcAft>
              </a:pPr>
              <a:t>30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p:spPr>
      </p:sp>
      <p:sp>
        <p:nvSpPr>
          <p:cNvPr id="573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smtClean="0"/>
              <a:t>Jason Hickel writes, narrates and directs this short video looking at the extreme truth of how wealth is divided globally, for Global Policy Journal.</a:t>
            </a:r>
          </a:p>
          <a:p>
            <a:pPr>
              <a:spcBef>
                <a:spcPct val="0"/>
              </a:spcBef>
            </a:pPr>
            <a:r>
              <a:rPr lang="en-US" smtClean="0"/>
              <a:t>Wealthiest one percent own half of the globe's assets.</a:t>
            </a:r>
          </a:p>
          <a:p>
            <a:pPr>
              <a:spcBef>
                <a:spcPct val="0"/>
              </a:spcBef>
            </a:pPr>
            <a:r>
              <a:rPr lang="en-US" smtClean="0"/>
              <a:t>from The Tyee</a:t>
            </a:r>
          </a:p>
          <a:p>
            <a:pPr>
              <a:spcBef>
                <a:spcPct val="0"/>
              </a:spcBef>
            </a:pPr>
            <a:r>
              <a:rPr lang="en-US" smtClean="0"/>
              <a:t>Eric Zuesse, writing for AlterNet.org and The Tyee, reviews a preliminary report of Branko Milanovic, lead research economist at the World Bank.  Milanovic finds "global inequality is much greater than inequality within any individual country" because the inequality between countries adds to the inequality within any one of them.  The gap in wealth is even larger than the gap in annual income, he says, with the wealthiest one percent forming an extremely exclusive global club of the "old rich."</a:t>
            </a:r>
          </a:p>
        </p:txBody>
      </p:sp>
      <p:sp>
        <p:nvSpPr>
          <p:cNvPr id="573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3CB91B9-2243-43CD-B05E-9E3852B5781E}" type="slidenum">
              <a:rPr lang="en-US"/>
              <a:pPr fontAlgn="base">
                <a:spcBef>
                  <a:spcPct val="0"/>
                </a:spcBef>
                <a:spcAft>
                  <a:spcPct val="0"/>
                </a:spcAft>
              </a:pPr>
              <a:t>32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7654F3A-CF2A-4FD8-BEEB-9FA5A09D7A4B}" type="datetimeFigureOut">
              <a:rPr lang="en-US"/>
              <a:pPr>
                <a:defRPr/>
              </a:pPr>
              <a:t>8/1/2014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5557ED-4023-4581-A162-A9FD024E2FF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EEC1D94-107A-4286-9FB0-8B7BC9EDBF39}" type="datetimeFigureOut">
              <a:rPr lang="en-US"/>
              <a:pPr>
                <a:defRPr/>
              </a:pPr>
              <a:t>8/1/2014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1F14F68-0071-49A9-B3C0-A4E2A88D14E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BDC067A-E44C-4D3B-95FC-A9398F73E054}" type="datetimeFigureOut">
              <a:rPr lang="en-US"/>
              <a:pPr>
                <a:defRPr/>
              </a:pPr>
              <a:t>8/1/2014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A80DE4-C222-4FD2-AB65-26830EA2E6E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0EE0588-725C-4B3B-9336-C96782F1343C}" type="datetimeFigureOut">
              <a:rPr lang="en-US"/>
              <a:pPr>
                <a:defRPr/>
              </a:pPr>
              <a:t>8/1/2014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5467E4E-3494-4759-80C1-8C27D3A3B218}"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185DEA3-9677-450F-94DE-BDA5838F072F}" type="datetimeFigureOut">
              <a:rPr lang="en-US"/>
              <a:pPr>
                <a:defRPr/>
              </a:pPr>
              <a:t>8/1/2014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9C34DB7-CD5C-4957-9F2D-C9011621FDA1}"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EB7544B-A810-4514-821F-A96E7264F2BF}" type="datetimeFigureOut">
              <a:rPr lang="en-US"/>
              <a:pPr>
                <a:defRPr/>
              </a:pPr>
              <a:t>8/1/2014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48A0C27-03E1-4228-9A27-C3C7F7EE79B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855DF96-BB4C-4B24-BF43-B473836EF987}" type="datetimeFigureOut">
              <a:rPr lang="en-US"/>
              <a:pPr>
                <a:defRPr/>
              </a:pPr>
              <a:t>8/1/2014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6160F1E-2527-4F53-B4B3-60E4CF52554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422A431-84CA-4F8C-9C3E-40D111FC9342}" type="datetimeFigureOut">
              <a:rPr lang="en-US"/>
              <a:pPr>
                <a:defRPr/>
              </a:pPr>
              <a:t>8/1/2014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C34F9C5-2357-4170-A603-E32E8F8D7BD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F7809A2-713E-46EC-95FC-206B0135C86E}" type="datetimeFigureOut">
              <a:rPr lang="en-US"/>
              <a:pPr>
                <a:defRPr/>
              </a:pPr>
              <a:t>8/1/2014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52259AC-764E-4FA1-8F07-B33D8FFF8B2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E5B7262-52DC-4E9A-A2C6-8F976CD1D0F1}" type="datetimeFigureOut">
              <a:rPr lang="en-US"/>
              <a:pPr>
                <a:defRPr/>
              </a:pPr>
              <a:t>8/1/2014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31EF189-4535-450D-9983-10DF38C7716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C2D8436-0DDF-4C16-96E9-8E305A0C9CC8}" type="datetimeFigureOut">
              <a:rPr lang="en-US"/>
              <a:pPr>
                <a:defRPr/>
              </a:pPr>
              <a:t>8/1/2014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49C07B2-153C-4324-90B7-480DFA24D6E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969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969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B0C808F0-966C-498D-A92A-C1A5CEC8665F}" type="datetimeFigureOut">
              <a:rPr lang="en-US"/>
              <a:pPr>
                <a:defRPr/>
              </a:pPr>
              <a:t>8/1/2014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488B23B5-AD64-4903-8137-A859DA87D60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package" Target="../embeddings/Microsoft_Word_Document11.docx"/><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youtube.com/watch?v=uWSxzjyMNpU"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hyperlink" Target="http://www.nytimes.com/2013/05/11/science/earth/carbon-dioxide-level-passes-long-feared-milestone.html"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www.vancouversun.com/business/Ending+fossil+fuel+subsidies+brainer+says+former+Tory/6319323/story.html"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ctrTitle"/>
          </p:nvPr>
        </p:nvSpPr>
        <p:spPr>
          <a:xfrm>
            <a:off x="0" y="260350"/>
            <a:ext cx="9144000" cy="1143000"/>
          </a:xfrm>
          <a:effectLst>
            <a:outerShdw blurRad="12700" dist="12698" dir="2700000" algn="ctr" rotWithShape="0">
              <a:schemeClr val="bg2">
                <a:alpha val="99962"/>
              </a:schemeClr>
            </a:outerShdw>
          </a:effectLst>
        </p:spPr>
        <p:txBody>
          <a:bodyPr rtlCol="0">
            <a:normAutofit fontScale="90000"/>
          </a:bodyPr>
          <a:lstStyle/>
          <a:p>
            <a:pPr fontAlgn="auto">
              <a:spcAft>
                <a:spcPts val="0"/>
              </a:spcAft>
              <a:defRPr/>
            </a:pPr>
            <a:r>
              <a:rPr lang="en-US" sz="4000" dirty="0" smtClean="0">
                <a:latin typeface="Times New Roman"/>
                <a:cs typeface="Times New Roman"/>
              </a:rPr>
              <a:t>THE FRANCISCAN SPIRITUALITY</a:t>
            </a:r>
            <a:r>
              <a:rPr lang="en-US" sz="4000" dirty="0">
                <a:latin typeface="Times New Roman"/>
                <a:cs typeface="Times New Roman"/>
              </a:rPr>
              <a:t> </a:t>
            </a:r>
            <a:r>
              <a:rPr lang="en-US" sz="4000" dirty="0" smtClean="0">
                <a:latin typeface="Times New Roman"/>
                <a:cs typeface="Times New Roman"/>
              </a:rPr>
              <a:t>OF JPIC</a:t>
            </a:r>
            <a:r>
              <a:rPr lang="en-US" sz="4000" dirty="0" smtClean="0"/>
              <a:t/>
            </a:r>
            <a:br>
              <a:rPr lang="en-US" sz="4000" dirty="0" smtClean="0"/>
            </a:br>
            <a:r>
              <a:rPr lang="en-US" dirty="0" smtClean="0">
                <a:latin typeface="Times New Roman"/>
                <a:cs typeface="Times New Roman"/>
              </a:rPr>
              <a:t>Some provocative reflections</a:t>
            </a:r>
            <a:endParaRPr lang="en-US" dirty="0">
              <a:latin typeface="Times New Roman"/>
              <a:cs typeface="Times New Roman"/>
            </a:endParaRPr>
          </a:p>
        </p:txBody>
      </p:sp>
      <p:graphicFrame>
        <p:nvGraphicFramePr>
          <p:cNvPr id="5219" name="Object 99"/>
          <p:cNvGraphicFramePr>
            <a:graphicFrameLocks noChangeAspect="1"/>
          </p:cNvGraphicFramePr>
          <p:nvPr/>
        </p:nvGraphicFramePr>
        <p:xfrm>
          <a:off x="415925" y="2235200"/>
          <a:ext cx="3308350" cy="4064000"/>
        </p:xfrm>
        <a:graphic>
          <a:graphicData uri="http://schemas.openxmlformats.org/presentationml/2006/ole">
            <p:oleObj spid="_x0000_s5219" name="Document" r:id="rId4" imgW="6564240" imgH="8054640" progId="Word.Document.8">
              <p:embed/>
            </p:oleObj>
          </a:graphicData>
        </a:graphic>
      </p:graphicFrame>
      <p:sp>
        <p:nvSpPr>
          <p:cNvPr id="5221" name="TextBox 3"/>
          <p:cNvSpPr txBox="1">
            <a:spLocks noChangeArrowheads="1"/>
          </p:cNvSpPr>
          <p:nvPr/>
        </p:nvSpPr>
        <p:spPr bwMode="auto">
          <a:xfrm>
            <a:off x="4083050" y="2674938"/>
            <a:ext cx="3986213" cy="3786187"/>
          </a:xfrm>
          <a:prstGeom prst="rect">
            <a:avLst/>
          </a:prstGeom>
          <a:noFill/>
          <a:ln w="9525">
            <a:noFill/>
            <a:miter lim="800000"/>
            <a:headEnd/>
            <a:tailEnd/>
          </a:ln>
        </p:spPr>
        <p:txBody>
          <a:bodyPr wrap="none">
            <a:spAutoFit/>
          </a:bodyPr>
          <a:lstStyle/>
          <a:p>
            <a:pPr algn="ctr"/>
            <a:r>
              <a:rPr lang="en-US" sz="2400">
                <a:latin typeface="Times New Roman" pitchFamily="18" charset="0"/>
                <a:ea typeface="ＭＳ Ｐゴシック"/>
                <a:cs typeface="Times New Roman" pitchFamily="18" charset="0"/>
              </a:rPr>
              <a:t>Andrew Conradi, ofs</a:t>
            </a:r>
          </a:p>
          <a:p>
            <a:pPr algn="ctr"/>
            <a:r>
              <a:rPr lang="en-US" sz="2400">
                <a:latin typeface="Times New Roman" pitchFamily="18" charset="0"/>
                <a:ea typeface="ＭＳ Ｐゴシック"/>
                <a:cs typeface="Times New Roman" pitchFamily="18" charset="0"/>
              </a:rPr>
              <a:t>National JPIC Animator</a:t>
            </a:r>
          </a:p>
          <a:p>
            <a:pPr algn="ctr"/>
            <a:endParaRPr lang="en-US" sz="2400">
              <a:latin typeface="Times New Roman" pitchFamily="18" charset="0"/>
              <a:ea typeface="ＭＳ Ｐゴシック"/>
              <a:cs typeface="Times New Roman" pitchFamily="18" charset="0"/>
            </a:endParaRPr>
          </a:p>
          <a:p>
            <a:pPr algn="ctr"/>
            <a:r>
              <a:rPr lang="en-US" sz="2400">
                <a:latin typeface="Times New Roman" pitchFamily="18" charset="0"/>
                <a:ea typeface="ＭＳ Ｐゴシック"/>
                <a:cs typeface="Times New Roman" pitchFamily="18" charset="0"/>
              </a:rPr>
              <a:t>National Fraternity of Canada</a:t>
            </a:r>
            <a:endParaRPr lang="en-GB" sz="2400">
              <a:latin typeface="Times New Roman" pitchFamily="18" charset="0"/>
              <a:ea typeface="ＭＳ Ｐゴシック"/>
              <a:cs typeface="Times New Roman" pitchFamily="18" charset="0"/>
            </a:endParaRPr>
          </a:p>
          <a:p>
            <a:pPr algn="ctr"/>
            <a:r>
              <a:rPr lang="en-GB" sz="2400">
                <a:latin typeface="Times New Roman" pitchFamily="18" charset="0"/>
                <a:ea typeface="ＭＳ Ｐゴシック"/>
                <a:cs typeface="Times New Roman" pitchFamily="18" charset="0"/>
              </a:rPr>
              <a:t>Ordo Franciscanus Sæcularis</a:t>
            </a:r>
            <a:endParaRPr lang="en-US" sz="2400">
              <a:latin typeface="Times New Roman" pitchFamily="18" charset="0"/>
              <a:ea typeface="ＭＳ Ｐゴシック"/>
              <a:cs typeface="Times New Roman" pitchFamily="18" charset="0"/>
            </a:endParaRPr>
          </a:p>
          <a:p>
            <a:pPr algn="ctr"/>
            <a:endParaRPr lang="en-US" sz="2400">
              <a:latin typeface="Times New Roman" pitchFamily="18" charset="0"/>
              <a:ea typeface="ＭＳ Ｐゴシック"/>
              <a:cs typeface="Times New Roman" pitchFamily="18" charset="0"/>
            </a:endParaRPr>
          </a:p>
          <a:p>
            <a:pPr algn="ctr"/>
            <a:r>
              <a:rPr lang="en-US" sz="2400">
                <a:latin typeface="Times New Roman" pitchFamily="18" charset="0"/>
                <a:ea typeface="ＭＳ Ｐゴシック"/>
                <a:cs typeface="Times New Roman" pitchFamily="18" charset="0"/>
              </a:rPr>
              <a:t>OLOTA Chapter of Elections</a:t>
            </a:r>
          </a:p>
          <a:p>
            <a:pPr algn="ctr"/>
            <a:r>
              <a:rPr lang="en-US" sz="2400">
                <a:latin typeface="Times New Roman" pitchFamily="18" charset="0"/>
                <a:ea typeface="ＭＳ Ｐゴシック"/>
                <a:cs typeface="Times New Roman" pitchFamily="18" charset="0"/>
              </a:rPr>
              <a:t>Rosemary Heights, Surrey, BC</a:t>
            </a:r>
          </a:p>
          <a:p>
            <a:pPr algn="ctr"/>
            <a:r>
              <a:rPr lang="en-US" sz="2400">
                <a:latin typeface="Times New Roman" pitchFamily="18" charset="0"/>
                <a:ea typeface="ＭＳ Ｐゴシック"/>
                <a:cs typeface="Times New Roman" pitchFamily="18" charset="0"/>
              </a:rPr>
              <a:t>8 June 2013</a:t>
            </a:r>
          </a:p>
          <a:p>
            <a:pPr algn="ctr"/>
            <a:endParaRPr lang="en-US" sz="2400">
              <a:latin typeface="Times New Roman" pitchFamily="18" charset="0"/>
              <a:ea typeface="ＭＳ Ｐゴシック"/>
              <a:cs typeface="Times New Roman" pitchFamily="18" charset="0"/>
            </a:endParaRPr>
          </a:p>
        </p:txBody>
      </p:sp>
      <p:sp>
        <p:nvSpPr>
          <p:cNvPr id="5222" name="TextBox 4"/>
          <p:cNvSpPr txBox="1">
            <a:spLocks noChangeArrowheads="1"/>
          </p:cNvSpPr>
          <p:nvPr/>
        </p:nvSpPr>
        <p:spPr bwMode="auto">
          <a:xfrm>
            <a:off x="5548313" y="2193925"/>
            <a:ext cx="1192212" cy="461963"/>
          </a:xfrm>
          <a:prstGeom prst="rect">
            <a:avLst/>
          </a:prstGeom>
          <a:noFill/>
          <a:ln w="9525">
            <a:noFill/>
            <a:miter lim="800000"/>
            <a:headEnd/>
            <a:tailEnd/>
          </a:ln>
        </p:spPr>
        <p:txBody>
          <a:bodyPr>
            <a:spAutoFit/>
          </a:bodyPr>
          <a:lstStyle/>
          <a:p>
            <a:pPr algn="ctr"/>
            <a:r>
              <a:rPr lang="en-US" sz="2400">
                <a:latin typeface="Times New Roman" pitchFamily="18" charset="0"/>
                <a:ea typeface="ＭＳ Ｐゴシック"/>
                <a:cs typeface="Times New Roman" pitchFamily="18" charset="0"/>
              </a:rPr>
              <a:t>by</a:t>
            </a:r>
          </a:p>
        </p:txBody>
      </p:sp>
      <p:sp>
        <p:nvSpPr>
          <p:cNvPr id="5223" name="TextBox 1"/>
          <p:cNvSpPr txBox="1">
            <a:spLocks noChangeArrowheads="1"/>
          </p:cNvSpPr>
          <p:nvPr/>
        </p:nvSpPr>
        <p:spPr bwMode="auto">
          <a:xfrm>
            <a:off x="6740525" y="952500"/>
            <a:ext cx="1981200" cy="1228725"/>
          </a:xfrm>
          <a:prstGeom prst="rect">
            <a:avLst/>
          </a:prstGeom>
          <a:noFill/>
          <a:ln w="9525">
            <a:noFill/>
            <a:miter lim="800000"/>
            <a:headEnd/>
            <a:tailEnd/>
          </a:ln>
        </p:spPr>
        <p:txBody>
          <a:bodyPr>
            <a:spAutoFit/>
          </a:bodyPr>
          <a:lstStyle/>
          <a:p>
            <a:endParaRPr lang="en-US">
              <a:latin typeface="Calibri" pitchFamily="34" charset="0"/>
            </a:endParaRPr>
          </a:p>
        </p:txBody>
      </p:sp>
      <p:pic>
        <p:nvPicPr>
          <p:cNvPr id="5224" name="Picture 4"/>
          <p:cNvPicPr>
            <a:picLocks noChangeAspect="1" noChangeArrowheads="1"/>
          </p:cNvPicPr>
          <p:nvPr/>
        </p:nvPicPr>
        <p:blipFill>
          <a:blip r:embed="rId5"/>
          <a:srcRect/>
          <a:stretch>
            <a:fillRect/>
          </a:stretch>
        </p:blipFill>
        <p:spPr bwMode="auto">
          <a:xfrm>
            <a:off x="7343775" y="1517650"/>
            <a:ext cx="1377950" cy="1433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ctrTitle"/>
          </p:nvPr>
        </p:nvSpPr>
        <p:spPr/>
        <p:txBody>
          <a:bodyPr/>
          <a:lstStyle/>
          <a:p>
            <a:r>
              <a:rPr lang="en-US" smtClean="0"/>
              <a:t>Want to learn more?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9" name="Object 35"/>
          <p:cNvGraphicFramePr>
            <a:graphicFrameLocks noChangeAspect="1"/>
          </p:cNvGraphicFramePr>
          <p:nvPr/>
        </p:nvGraphicFramePr>
        <p:xfrm>
          <a:off x="1828800" y="133350"/>
          <a:ext cx="5486400" cy="6591300"/>
        </p:xfrm>
        <a:graphic>
          <a:graphicData uri="http://schemas.openxmlformats.org/presentationml/2006/ole">
            <p:oleObj spid="_x0000_s1059" name="Document" r:id="rId3" imgW="5486198" imgH="6591057" progId="">
              <p:embed/>
            </p:oleObj>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Box 1"/>
          <p:cNvSpPr txBox="1">
            <a:spLocks noChangeArrowheads="1"/>
          </p:cNvSpPr>
          <p:nvPr/>
        </p:nvSpPr>
        <p:spPr bwMode="auto">
          <a:xfrm>
            <a:off x="-31750" y="1311275"/>
            <a:ext cx="9175750" cy="5570538"/>
          </a:xfrm>
          <a:prstGeom prst="rect">
            <a:avLst/>
          </a:prstGeom>
          <a:noFill/>
          <a:ln w="9525">
            <a:noFill/>
            <a:miter lim="800000"/>
            <a:headEnd/>
            <a:tailEnd/>
          </a:ln>
        </p:spPr>
        <p:txBody>
          <a:bodyPr>
            <a:spAutoFit/>
          </a:body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800" b="1">
                <a:latin typeface="Times New Roman" pitchFamily="18" charset="0"/>
                <a:ea typeface="ＭＳ 明朝"/>
                <a:cs typeface="ＭＳ 明朝"/>
              </a:rPr>
              <a:t>“And what does the Lord require of you? </a:t>
            </a:r>
            <a:endParaRPr lang="en-US" sz="2800">
              <a:latin typeface="Times New Roman" pitchFamily="18" charset="0"/>
              <a:ea typeface="ＭＳ 明朝"/>
              <a:cs typeface="ＭＳ 明朝"/>
            </a:endParaRPr>
          </a:p>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800" b="1">
                <a:latin typeface="Times New Roman" pitchFamily="18" charset="0"/>
                <a:ea typeface="ＭＳ 明朝"/>
                <a:cs typeface="ＭＳ 明朝"/>
              </a:rPr>
              <a:t>To act justly and to love mercy and to walk humbly</a:t>
            </a:r>
            <a:r>
              <a:rPr lang="en-US" sz="2800" b="1" baseline="30000">
                <a:latin typeface="Times New Roman" pitchFamily="18" charset="0"/>
                <a:ea typeface="ＭＳ 明朝"/>
                <a:cs typeface="ＭＳ 明朝"/>
              </a:rPr>
              <a:t> </a:t>
            </a:r>
            <a:r>
              <a:rPr lang="en-US" sz="2800" b="1">
                <a:latin typeface="Times New Roman" pitchFamily="18" charset="0"/>
                <a:ea typeface="ＭＳ 明朝"/>
                <a:cs typeface="ＭＳ 明朝"/>
              </a:rPr>
              <a:t>with your God.” Micah 6:8 </a:t>
            </a:r>
            <a:endParaRPr lang="en-US" sz="2800">
              <a:latin typeface="Times New Roman" pitchFamily="18" charset="0"/>
              <a:ea typeface="ＭＳ 明朝"/>
              <a:cs typeface="ＭＳ 明朝"/>
            </a:endParaRPr>
          </a:p>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800" b="1">
              <a:latin typeface="Times New Roman" pitchFamily="18" charset="0"/>
              <a:ea typeface="ＭＳ 明朝"/>
              <a:cs typeface="ＭＳ 明朝"/>
            </a:endParaRPr>
          </a:p>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800" b="1">
                <a:latin typeface="Times New Roman" pitchFamily="18" charset="0"/>
                <a:ea typeface="ＭＳ 明朝"/>
                <a:cs typeface="ＭＳ 明朝"/>
              </a:rPr>
              <a:t> “Your love is for justice; your hatred for evil.” Ps 45</a:t>
            </a:r>
            <a:endParaRPr lang="en-US" sz="2800">
              <a:latin typeface="Times New Roman" pitchFamily="18" charset="0"/>
              <a:ea typeface="ＭＳ 明朝"/>
              <a:cs typeface="ＭＳ 明朝"/>
            </a:endParaRPr>
          </a:p>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GB" sz="2800" b="1">
              <a:latin typeface="Times New Roman" pitchFamily="18" charset="0"/>
              <a:ea typeface="ＭＳ 明朝"/>
              <a:cs typeface="ＭＳ 明朝"/>
            </a:endParaRPr>
          </a:p>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2800" b="1">
                <a:latin typeface="Times New Roman" pitchFamily="18" charset="0"/>
                <a:ea typeface="ＭＳ 明朝"/>
                <a:cs typeface="ＭＳ 明朝"/>
              </a:rPr>
              <a:t>“Blessed are the peacemakers: for they shall be called </a:t>
            </a:r>
          </a:p>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2800" b="1">
                <a:latin typeface="Times New Roman" pitchFamily="18" charset="0"/>
                <a:ea typeface="ＭＳ 明朝"/>
                <a:cs typeface="ＭＳ 明朝"/>
              </a:rPr>
              <a:t>the children of God.” Mt 5:9</a:t>
            </a:r>
            <a:endParaRPr lang="en-US" sz="2800">
              <a:latin typeface="Times New Roman" pitchFamily="18" charset="0"/>
              <a:ea typeface="ＭＳ 明朝"/>
              <a:cs typeface="ＭＳ 明朝"/>
            </a:endParaRPr>
          </a:p>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800" b="1">
              <a:latin typeface="Times New Roman" pitchFamily="18" charset="0"/>
              <a:ea typeface="ＭＳ 明朝"/>
              <a:cs typeface="ＭＳ 明朝"/>
            </a:endParaRPr>
          </a:p>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800" b="1">
                <a:latin typeface="Times New Roman" pitchFamily="18" charset="0"/>
                <a:ea typeface="ＭＳ 明朝"/>
                <a:cs typeface="ＭＳ 明朝"/>
              </a:rPr>
              <a:t>“The Lord God took man and settled him in the garden of Eden to cultivate and take care of it.” Gen 2:15</a:t>
            </a:r>
            <a:endParaRPr lang="en-US" sz="2800">
              <a:latin typeface="Times New Roman" pitchFamily="18" charset="0"/>
              <a:ea typeface="ＭＳ 明朝"/>
              <a:cs typeface="ＭＳ 明朝"/>
            </a:endParaRPr>
          </a:p>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GB" sz="2400" b="1">
              <a:latin typeface="Times New Roman" pitchFamily="18" charset="0"/>
              <a:ea typeface="ＭＳ 明朝"/>
              <a:cs typeface="ＭＳ 明朝"/>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400">
              <a:ea typeface="ＭＳ Ｐゴシック"/>
              <a:cs typeface="ＭＳ Ｐゴシック"/>
            </a:endParaRPr>
          </a:p>
        </p:txBody>
      </p:sp>
      <p:sp>
        <p:nvSpPr>
          <p:cNvPr id="30722" name="TextBox 1"/>
          <p:cNvSpPr txBox="1">
            <a:spLocks noChangeArrowheads="1"/>
          </p:cNvSpPr>
          <p:nvPr/>
        </p:nvSpPr>
        <p:spPr bwMode="auto">
          <a:xfrm>
            <a:off x="1993900" y="412750"/>
            <a:ext cx="4779963" cy="646113"/>
          </a:xfrm>
          <a:prstGeom prst="rect">
            <a:avLst/>
          </a:prstGeom>
          <a:noFill/>
          <a:ln w="9525">
            <a:noFill/>
            <a:miter lim="800000"/>
            <a:headEnd/>
            <a:tailEnd/>
          </a:ln>
        </p:spPr>
        <p:txBody>
          <a:bodyPr>
            <a:spAutoFit/>
          </a:bodyPr>
          <a:lstStyle/>
          <a:p>
            <a:pPr algn="ctr"/>
            <a:r>
              <a:rPr lang="en-US" sz="3600">
                <a:latin typeface="Calibri" pitchFamily="34" charset="0"/>
              </a:rPr>
              <a:t>From gospel to life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p:cNvPicPr>
            <a:picLocks noChangeAspect="1" noChangeArrowheads="1"/>
          </p:cNvPicPr>
          <p:nvPr/>
        </p:nvPicPr>
        <p:blipFill>
          <a:blip r:embed="rId2"/>
          <a:srcRect/>
          <a:stretch>
            <a:fillRect/>
          </a:stretch>
        </p:blipFill>
        <p:spPr bwMode="auto">
          <a:xfrm>
            <a:off x="179388" y="0"/>
            <a:ext cx="8785225" cy="68580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ChangeArrowheads="1"/>
          </p:cNvSpPr>
          <p:nvPr/>
        </p:nvSpPr>
        <p:spPr bwMode="auto">
          <a:xfrm>
            <a:off x="331788" y="157163"/>
            <a:ext cx="8135937" cy="6770687"/>
          </a:xfrm>
          <a:prstGeom prst="rect">
            <a:avLst/>
          </a:prstGeom>
          <a:noFill/>
          <a:ln w="9525">
            <a:noFill/>
            <a:miter lim="800000"/>
            <a:headEnd/>
            <a:tailEnd/>
          </a:ln>
        </p:spPr>
        <p:txBody>
          <a:bodyPr>
            <a:spAutoFit/>
          </a:bodyPr>
          <a:lstStyle/>
          <a:p>
            <a:pPr algn="ctr"/>
            <a:r>
              <a:rPr lang="en-US" sz="3200">
                <a:latin typeface="Calibri" pitchFamily="34" charset="0"/>
              </a:rPr>
              <a:t>JPIC values are values of the Kingdom of God. “The Kingdom of God is Justice, Peace and Joy in the Spirit.” (Rm 14:17). The “Kingdom of God” could be described in contemporary terms as a just world order -- one with compassion, solidarity and the common good at its centre.</a:t>
            </a:r>
          </a:p>
          <a:p>
            <a:pPr algn="ctr"/>
            <a:endParaRPr lang="en-US">
              <a:latin typeface="Calibri" pitchFamily="34" charset="0"/>
            </a:endParaRPr>
          </a:p>
          <a:p>
            <a:pPr algn="ctr"/>
            <a:r>
              <a:rPr lang="en-GB" sz="3200">
                <a:latin typeface="Calibri" pitchFamily="34" charset="0"/>
              </a:rPr>
              <a:t>Solidarity is not just “</a:t>
            </a:r>
            <a:r>
              <a:rPr lang="en-GB" altLang="ja-JP" sz="3200">
                <a:latin typeface="Calibri" pitchFamily="34" charset="0"/>
                <a:cs typeface="ＭＳ Ｐゴシック"/>
              </a:rPr>
              <a:t>a vague feeling of compassion but a firm and persevering determination to commit oneself to the common good …. because we are all really responsible for all.</a:t>
            </a:r>
            <a:r>
              <a:rPr lang="en-GB" sz="3200">
                <a:latin typeface="Calibri" pitchFamily="34" charset="0"/>
              </a:rPr>
              <a:t>”</a:t>
            </a:r>
            <a:r>
              <a:rPr lang="en-GB" altLang="ja-JP" sz="3200">
                <a:latin typeface="Calibri" pitchFamily="34" charset="0"/>
                <a:cs typeface="ＭＳ Ｐゴシック"/>
              </a:rPr>
              <a:t> (Bl JP II)</a:t>
            </a:r>
            <a:endParaRPr lang="en-US" sz="3200">
              <a:latin typeface="Calibri" pitchFamily="34" charset="0"/>
            </a:endParaRPr>
          </a:p>
          <a:p>
            <a:pPr algn="ctr"/>
            <a:r>
              <a:rPr lang="en-US" sz="3200">
                <a:latin typeface="Calibri" pitchFamily="34" charset="0"/>
              </a:rPr>
              <a:t>From Gospel to life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ChangeArrowheads="1"/>
          </p:cNvSpPr>
          <p:nvPr/>
        </p:nvSpPr>
        <p:spPr bwMode="auto">
          <a:xfrm>
            <a:off x="468313" y="792163"/>
            <a:ext cx="8135937" cy="6000750"/>
          </a:xfrm>
          <a:prstGeom prst="rect">
            <a:avLst/>
          </a:prstGeom>
          <a:noFill/>
          <a:ln w="9525">
            <a:noFill/>
            <a:miter lim="800000"/>
            <a:headEnd/>
            <a:tailEnd/>
          </a:ln>
        </p:spPr>
        <p:txBody>
          <a:bodyPr>
            <a:spAutoFit/>
          </a:bodyPr>
          <a:lstStyle/>
          <a:p>
            <a:r>
              <a:rPr lang="en-US" sz="3200">
                <a:latin typeface="Calibri" pitchFamily="34" charset="0"/>
              </a:rPr>
              <a:t>“The word of God itself unambiguously denounces injustices and promotes solidarity and equality. …</a:t>
            </a:r>
          </a:p>
          <a:p>
            <a:r>
              <a:rPr lang="en-US" sz="3200" u="sng">
                <a:latin typeface="Calibri" pitchFamily="34" charset="0"/>
              </a:rPr>
              <a:t>It is primarily the task of the lay faithful, formed in the school of the Gospel, to be directly involved in political and social activity</a:t>
            </a:r>
            <a:r>
              <a:rPr lang="en-US" sz="3200">
                <a:latin typeface="Calibri" pitchFamily="34" charset="0"/>
              </a:rPr>
              <a:t>”   </a:t>
            </a:r>
          </a:p>
          <a:p>
            <a:r>
              <a:rPr lang="en-US" sz="3200">
                <a:latin typeface="Calibri" pitchFamily="34" charset="0"/>
              </a:rPr>
              <a:t>(Benedict XVI)</a:t>
            </a:r>
          </a:p>
          <a:p>
            <a:endParaRPr lang="en-US" sz="3200">
              <a:latin typeface="Calibri" pitchFamily="34" charset="0"/>
            </a:endParaRPr>
          </a:p>
          <a:p>
            <a:pPr algn="ctr"/>
            <a:r>
              <a:rPr lang="en-US" sz="3200">
                <a:latin typeface="Calibri" pitchFamily="34" charset="0"/>
              </a:rPr>
              <a:t>Does this mean by our prayer &amp; action we should sanctify the world through JPIC?</a:t>
            </a:r>
          </a:p>
          <a:p>
            <a:pPr algn="ctr"/>
            <a:r>
              <a:rPr lang="en-US" sz="3200">
                <a:latin typeface="Calibri" pitchFamily="34" charset="0"/>
              </a:rPr>
              <a:t>Is that one dimension of secularity?</a:t>
            </a:r>
          </a:p>
          <a:p>
            <a:pPr algn="ctr"/>
            <a:r>
              <a:rPr lang="en-US" sz="3200">
                <a:latin typeface="Calibri" pitchFamily="34" charset="0"/>
              </a:rPr>
              <a:t>From gospel to lfe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rtlCol="0">
            <a:normAutofit fontScale="90000"/>
          </a:bodyPr>
          <a:lstStyle/>
          <a:p>
            <a:pPr fontAlgn="auto">
              <a:spcAft>
                <a:spcPts val="0"/>
              </a:spcAft>
              <a:defRPr/>
            </a:pPr>
            <a:r>
              <a:rPr lang="en-US" dirty="0" smtClean="0"/>
              <a:t>Many of our worldly dealings with others are political and economic</a:t>
            </a:r>
            <a:endParaRPr lang="en-US" dirty="0"/>
          </a:p>
        </p:txBody>
      </p:sp>
      <p:sp>
        <p:nvSpPr>
          <p:cNvPr id="35842" name="Subtitle 2"/>
          <p:cNvSpPr>
            <a:spLocks noGrp="1"/>
          </p:cNvSpPr>
          <p:nvPr>
            <p:ph type="subTitle" idx="1"/>
          </p:nvPr>
        </p:nvSpPr>
        <p:spPr>
          <a:xfrm>
            <a:off x="485775" y="3886200"/>
            <a:ext cx="8366125" cy="1752600"/>
          </a:xfrm>
        </p:spPr>
        <p:txBody>
          <a:bodyPr/>
          <a:lstStyle/>
          <a:p>
            <a:r>
              <a:rPr lang="en-US" smtClean="0">
                <a:solidFill>
                  <a:schemeClr val="tx1"/>
                </a:solidFill>
              </a:rPr>
              <a:t>Following are some provocative reflections </a:t>
            </a:r>
          </a:p>
          <a:p>
            <a:r>
              <a:rPr lang="en-US" smtClean="0">
                <a:solidFill>
                  <a:schemeClr val="tx1"/>
                </a:solidFill>
              </a:rPr>
              <a:t>on this relationship</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Content Placeholder 2"/>
          <p:cNvSpPr>
            <a:spLocks noGrp="1"/>
          </p:cNvSpPr>
          <p:nvPr>
            <p:ph idx="1"/>
          </p:nvPr>
        </p:nvSpPr>
        <p:spPr>
          <a:xfrm>
            <a:off x="457200" y="165100"/>
            <a:ext cx="8229600" cy="6438900"/>
          </a:xfrm>
        </p:spPr>
        <p:txBody>
          <a:bodyPr/>
          <a:lstStyle/>
          <a:p>
            <a:pPr marL="0" indent="0" algn="ctr">
              <a:buFont typeface="Arial" charset="0"/>
              <a:buNone/>
            </a:pPr>
            <a:r>
              <a:rPr lang="en-US" b="1" smtClean="0"/>
              <a:t>CATHOLIC SOCIAL TEACHING</a:t>
            </a:r>
          </a:p>
          <a:p>
            <a:pPr marL="0" indent="0">
              <a:buFont typeface="Arial" charset="0"/>
              <a:buNone/>
            </a:pPr>
            <a:r>
              <a:rPr lang="en-US" smtClean="0"/>
              <a:t>“</a:t>
            </a:r>
            <a:r>
              <a:rPr lang="en-US" altLang="ja-JP" smtClean="0">
                <a:cs typeface="ＭＳ Ｐゴシック"/>
              </a:rPr>
              <a:t>Foundational Ethical Principles for Business: Human Dignity and the Common Good</a:t>
            </a:r>
            <a:r>
              <a:rPr lang="en-US" smtClean="0"/>
              <a:t>”</a:t>
            </a:r>
            <a:endParaRPr lang="en-US" altLang="ja-JP" smtClean="0">
              <a:cs typeface="ＭＳ Ｐゴシック"/>
            </a:endParaRPr>
          </a:p>
          <a:p>
            <a:pPr marL="0" indent="0">
              <a:buFont typeface="Arial" charset="0"/>
              <a:buNone/>
            </a:pPr>
            <a:r>
              <a:rPr lang="en-US" smtClean="0"/>
              <a:t>“55.  </a:t>
            </a:r>
            <a:r>
              <a:rPr lang="en-US" i="1" smtClean="0"/>
              <a:t>Distribute justly: </a:t>
            </a:r>
            <a:r>
              <a:rPr lang="en-US" smtClean="0"/>
              <a:t>As creators of wealth and prosperity, businesses… must … make a </a:t>
            </a:r>
            <a:r>
              <a:rPr lang="en-US" smtClean="0">
                <a:solidFill>
                  <a:srgbClr val="FF0000"/>
                </a:solidFill>
              </a:rPr>
              <a:t>just distribution </a:t>
            </a:r>
            <a:r>
              <a:rPr lang="en-US" smtClean="0"/>
              <a:t>of this wealth to employees (following the principle of the right to a </a:t>
            </a:r>
            <a:r>
              <a:rPr lang="en-US" smtClean="0">
                <a:solidFill>
                  <a:srgbClr val="FF0000"/>
                </a:solidFill>
              </a:rPr>
              <a:t>just wage</a:t>
            </a:r>
            <a:r>
              <a:rPr lang="en-US" smtClean="0"/>
              <a:t>), customers (</a:t>
            </a:r>
            <a:r>
              <a:rPr lang="en-US" smtClean="0">
                <a:solidFill>
                  <a:srgbClr val="FF0000"/>
                </a:solidFill>
              </a:rPr>
              <a:t>just prices</a:t>
            </a:r>
            <a:r>
              <a:rPr lang="en-US" smtClean="0"/>
              <a:t>), owners (</a:t>
            </a:r>
            <a:r>
              <a:rPr lang="en-US" smtClean="0">
                <a:solidFill>
                  <a:srgbClr val="FF0000"/>
                </a:solidFill>
              </a:rPr>
              <a:t>just returns</a:t>
            </a:r>
            <a:r>
              <a:rPr lang="en-US" smtClean="0"/>
              <a:t>), suppliers (</a:t>
            </a:r>
            <a:r>
              <a:rPr lang="en-US" smtClean="0">
                <a:solidFill>
                  <a:srgbClr val="FF0000"/>
                </a:solidFill>
              </a:rPr>
              <a:t>just prices</a:t>
            </a:r>
            <a:r>
              <a:rPr lang="en-US" smtClean="0"/>
              <a:t>), and the community (</a:t>
            </a:r>
            <a:r>
              <a:rPr lang="en-US" smtClean="0">
                <a:solidFill>
                  <a:srgbClr val="FF0000"/>
                </a:solidFill>
              </a:rPr>
              <a:t>just tax rates</a:t>
            </a:r>
            <a:r>
              <a:rPr lang="en-US" smtClean="0"/>
              <a:t>).”</a:t>
            </a:r>
            <a:endParaRPr lang="en-US" altLang="ja-JP" smtClean="0">
              <a:cs typeface="ＭＳ Ｐゴシック"/>
            </a:endParaRPr>
          </a:p>
          <a:p>
            <a:pPr marL="0" indent="0">
              <a:buFont typeface="Arial" charset="0"/>
              <a:buNone/>
            </a:pPr>
            <a:r>
              <a:rPr lang="en-US" sz="2400" smtClean="0"/>
              <a:t>(Pontifical Council for Justice and Peace, 2012, </a:t>
            </a:r>
            <a:r>
              <a:rPr lang="en-US" sz="2400" i="1" smtClean="0"/>
              <a:t>Vocation of the Business Leader, A reflection, </a:t>
            </a:r>
            <a:r>
              <a:rPr lang="en-US" sz="2400" smtClean="0">
                <a:solidFill>
                  <a:srgbClr val="FF0000"/>
                </a:solidFill>
              </a:rPr>
              <a:t>emphasis</a:t>
            </a:r>
            <a:r>
              <a:rPr lang="en-US" sz="2400" smtClean="0"/>
              <a:t> added)</a:t>
            </a:r>
          </a:p>
          <a:p>
            <a:pPr marL="0" indent="0">
              <a:buFont typeface="Arial" charset="0"/>
              <a:buNone/>
            </a:pPr>
            <a:endParaRPr lang="en-US" smtClean="0"/>
          </a:p>
          <a:p>
            <a:pPr marL="0" indent="0">
              <a:buFont typeface="Arial" charset="0"/>
              <a:buNone/>
            </a:pPr>
            <a:endParaRPr lang="en-US" smtClean="0"/>
          </a:p>
          <a:p>
            <a:pPr marL="0" indent="0">
              <a:buFont typeface="Arial" charset="0"/>
              <a:buNone/>
            </a:pPr>
            <a:endParaRPr lang="en-US" smtClean="0"/>
          </a:p>
          <a:p>
            <a:pPr marL="0" indent="0">
              <a:buFont typeface="Arial" charset="0"/>
              <a:buNone/>
            </a:pPr>
            <a:endParaRPr lang="en-US" smtClean="0"/>
          </a:p>
          <a:p>
            <a:pPr marL="0" indent="0">
              <a:buFont typeface="Arial" charset="0"/>
              <a:buNone/>
            </a:pPr>
            <a:endParaRPr lang="en-US" smtClean="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Box 5"/>
          <p:cNvSpPr txBox="1">
            <a:spLocks noChangeArrowheads="1"/>
          </p:cNvSpPr>
          <p:nvPr/>
        </p:nvSpPr>
        <p:spPr bwMode="auto">
          <a:xfrm>
            <a:off x="0" y="0"/>
            <a:ext cx="9666288" cy="1751013"/>
          </a:xfrm>
          <a:prstGeom prst="rect">
            <a:avLst/>
          </a:prstGeom>
          <a:noFill/>
          <a:ln w="9525">
            <a:noFill/>
            <a:miter lim="800000"/>
            <a:headEnd/>
            <a:tailEnd/>
          </a:ln>
        </p:spPr>
        <p:txBody>
          <a:bodyPr>
            <a:spAutoFit/>
          </a:bodyPr>
          <a:lstStyle/>
          <a:p>
            <a:endParaRPr lang="en-US">
              <a:latin typeface="Calibri" pitchFamily="34" charset="0"/>
              <a:ea typeface="ＭＳ Ｐゴシック"/>
              <a:cs typeface="ＭＳ Ｐゴシック"/>
            </a:endParaRPr>
          </a:p>
        </p:txBody>
      </p:sp>
      <p:sp>
        <p:nvSpPr>
          <p:cNvPr id="32770" name="Title 6"/>
          <p:cNvSpPr>
            <a:spLocks noGrp="1"/>
          </p:cNvSpPr>
          <p:nvPr>
            <p:ph type="title"/>
          </p:nvPr>
        </p:nvSpPr>
        <p:spPr/>
        <p:txBody>
          <a:bodyPr rtlCol="0">
            <a:normAutofit fontScale="90000"/>
          </a:bodyPr>
          <a:lstStyle/>
          <a:p>
            <a:pPr fontAlgn="auto">
              <a:lnSpc>
                <a:spcPct val="80000"/>
              </a:lnSpc>
              <a:spcAft>
                <a:spcPts val="0"/>
              </a:spcAft>
              <a:defRPr/>
            </a:pPr>
            <a:r>
              <a:rPr lang="en-US" sz="9600" dirty="0">
                <a:latin typeface="Arial" charset="0"/>
              </a:rPr>
              <a:t/>
            </a:r>
            <a:br>
              <a:rPr lang="en-US" sz="9600" dirty="0">
                <a:latin typeface="Arial" charset="0"/>
              </a:rPr>
            </a:br>
            <a:r>
              <a:rPr lang="en-US" sz="4800" dirty="0">
                <a:latin typeface="Arial" charset="0"/>
              </a:rPr>
              <a:t>	   	</a:t>
            </a:r>
            <a:r>
              <a:rPr lang="en-US" dirty="0">
                <a:latin typeface="Arial" charset="0"/>
              </a:rPr>
              <a:t>                        </a:t>
            </a:r>
            <a:r>
              <a:rPr lang="en-US" dirty="0" smtClean="0">
                <a:latin typeface="Arial" charset="0"/>
              </a:rPr>
              <a:t>                       </a:t>
            </a:r>
            <a:r>
              <a:rPr lang="en-US" sz="3600" dirty="0" smtClean="0">
                <a:latin typeface="Arial" charset="0"/>
              </a:rPr>
              <a:t>Universal </a:t>
            </a:r>
            <a:r>
              <a:rPr lang="en-US" sz="3600" dirty="0">
                <a:latin typeface="Arial" charset="0"/>
              </a:rPr>
              <a:t>Declaration of Human Rights </a:t>
            </a:r>
            <a:r>
              <a:rPr lang="en-US" dirty="0">
                <a:latin typeface="Arial" charset="0"/>
              </a:rPr>
              <a:t/>
            </a:r>
            <a:br>
              <a:rPr lang="en-US" dirty="0">
                <a:latin typeface="Arial" charset="0"/>
              </a:rPr>
            </a:br>
            <a:r>
              <a:rPr lang="en-US" sz="3600" dirty="0">
                <a:latin typeface="Arial" charset="0"/>
              </a:rPr>
              <a:t>passed by the United Nations General Assembly 10 Dec 1948</a:t>
            </a:r>
            <a:br>
              <a:rPr lang="en-US" sz="3600" dirty="0">
                <a:latin typeface="Arial" charset="0"/>
              </a:rPr>
            </a:br>
            <a:endParaRPr lang="en-US" sz="3600" dirty="0"/>
          </a:p>
        </p:txBody>
      </p:sp>
      <p:sp>
        <p:nvSpPr>
          <p:cNvPr id="37891" name="TextBox 7"/>
          <p:cNvSpPr txBox="1">
            <a:spLocks noChangeArrowheads="1"/>
          </p:cNvSpPr>
          <p:nvPr/>
        </p:nvSpPr>
        <p:spPr bwMode="auto">
          <a:xfrm>
            <a:off x="0" y="2708275"/>
            <a:ext cx="8686800" cy="3597275"/>
          </a:xfrm>
          <a:prstGeom prst="rect">
            <a:avLst/>
          </a:prstGeom>
          <a:noFill/>
          <a:ln w="9525">
            <a:noFill/>
            <a:miter lim="800000"/>
            <a:headEnd/>
            <a:tailEnd/>
          </a:ln>
        </p:spPr>
        <p:txBody>
          <a:bodyPr>
            <a:spAutoFit/>
          </a:bodyPr>
          <a:lstStyle/>
          <a:p>
            <a:pPr algn="ctr">
              <a:lnSpc>
                <a:spcPct val="80000"/>
              </a:lnSpc>
            </a:pPr>
            <a:r>
              <a:rPr lang="ja-JP" altLang="en-US" sz="3200" i="1">
                <a:cs typeface="ＭＳ Ｐゴシック"/>
              </a:rPr>
              <a:t>“</a:t>
            </a:r>
            <a:r>
              <a:rPr lang="en-US" altLang="ja-JP" sz="3200" i="1">
                <a:cs typeface="ＭＳ Ｐゴシック"/>
              </a:rPr>
              <a:t>Everyone who works has the right to just and favorable remuneration ensuring for himself and his family an existence worthy of human dignity…</a:t>
            </a:r>
            <a:r>
              <a:rPr lang="ja-JP" altLang="en-US" sz="3200" i="1">
                <a:cs typeface="ＭＳ Ｐゴシック"/>
              </a:rPr>
              <a:t>”</a:t>
            </a:r>
            <a:r>
              <a:rPr lang="en-US" altLang="ja-JP" sz="3200" i="1">
                <a:cs typeface="ＭＳ Ｐゴシック"/>
              </a:rPr>
              <a:t> </a:t>
            </a:r>
            <a:r>
              <a:rPr lang="en-US" altLang="ja-JP" sz="3200">
                <a:cs typeface="ＭＳ Ｐゴシック"/>
              </a:rPr>
              <a:t>(art 23-3)</a:t>
            </a:r>
          </a:p>
          <a:p>
            <a:pPr algn="ctr">
              <a:lnSpc>
                <a:spcPct val="80000"/>
              </a:lnSpc>
            </a:pPr>
            <a:r>
              <a:rPr lang="en-US" sz="4400">
                <a:ea typeface="ＭＳ Ｐゴシック"/>
                <a:cs typeface="ＭＳ Ｐゴシック"/>
              </a:rPr>
              <a:t> </a:t>
            </a:r>
            <a:endParaRPr lang="en-US" sz="3200">
              <a:ea typeface="ＭＳ Ｐゴシック"/>
              <a:cs typeface="ＭＳ Ｐゴシック"/>
            </a:endParaRPr>
          </a:p>
          <a:p>
            <a:pPr algn="ctr">
              <a:lnSpc>
                <a:spcPct val="80000"/>
              </a:lnSpc>
            </a:pPr>
            <a:endParaRPr lang="en-US" sz="3200">
              <a:ea typeface="ＭＳ Ｐゴシック"/>
              <a:cs typeface="ＭＳ Ｐゴシック"/>
            </a:endParaRPr>
          </a:p>
          <a:p>
            <a:pPr algn="ctr">
              <a:lnSpc>
                <a:spcPct val="80000"/>
              </a:lnSpc>
            </a:pPr>
            <a:r>
              <a:rPr lang="en-US" sz="3200">
                <a:ea typeface="ＭＳ Ｐゴシック"/>
                <a:cs typeface="ＭＳ Ｐゴシック"/>
              </a:rPr>
              <a:t>Was there a Canadian connection?</a:t>
            </a:r>
          </a:p>
          <a:p>
            <a:pPr algn="ctr">
              <a:lnSpc>
                <a:spcPct val="80000"/>
              </a:lnSpc>
            </a:pPr>
            <a:endParaRPr lang="en-US" sz="3200">
              <a:ea typeface="ＭＳ Ｐゴシック"/>
              <a:cs typeface="ＭＳ Ｐゴシック"/>
            </a:endParaRPr>
          </a:p>
          <a:p>
            <a:pPr algn="ctr">
              <a:lnSpc>
                <a:spcPct val="80000"/>
              </a:lnSpc>
            </a:pPr>
            <a:endParaRPr lang="en-US" sz="1600">
              <a:ea typeface="ＭＳ Ｐゴシック"/>
              <a:cs typeface="ＭＳ Ｐゴシック"/>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a:xfrm>
            <a:off x="457200" y="846138"/>
            <a:ext cx="8229600" cy="1143000"/>
          </a:xfrm>
        </p:spPr>
        <p:txBody>
          <a:bodyPr/>
          <a:lstStyle/>
          <a:p>
            <a:r>
              <a:rPr lang="en-US" smtClean="0"/>
              <a:t>John Peter Humphreys </a:t>
            </a:r>
          </a:p>
        </p:txBody>
      </p:sp>
      <p:sp>
        <p:nvSpPr>
          <p:cNvPr id="39938" name="TextBox 2"/>
          <p:cNvSpPr txBox="1">
            <a:spLocks noChangeArrowheads="1"/>
          </p:cNvSpPr>
          <p:nvPr/>
        </p:nvSpPr>
        <p:spPr bwMode="auto">
          <a:xfrm>
            <a:off x="741363" y="2684463"/>
            <a:ext cx="7416800" cy="3213100"/>
          </a:xfrm>
          <a:prstGeom prst="rect">
            <a:avLst/>
          </a:prstGeom>
          <a:noFill/>
          <a:ln w="9525">
            <a:noFill/>
            <a:miter lim="800000"/>
            <a:headEnd/>
            <a:tailEnd/>
          </a:ln>
        </p:spPr>
        <p:txBody>
          <a:bodyPr>
            <a:spAutoFit/>
          </a:bodyPr>
          <a:lstStyle/>
          <a:p>
            <a:pPr algn="ctr">
              <a:lnSpc>
                <a:spcPct val="80000"/>
              </a:lnSpc>
            </a:pPr>
            <a:r>
              <a:rPr lang="en-US" sz="3600">
                <a:latin typeface="Calibri" pitchFamily="34" charset="0"/>
                <a:ea typeface="ＭＳ Ｐゴシック"/>
                <a:cs typeface="ＭＳ Ｐゴシック"/>
              </a:rPr>
              <a:t>John Peter Humphreys was called upon by the United Nations Secretary-General to work on the project and became the Declaration's principal drafter</a:t>
            </a:r>
          </a:p>
          <a:p>
            <a:pPr algn="ctr">
              <a:lnSpc>
                <a:spcPct val="80000"/>
              </a:lnSpc>
            </a:pPr>
            <a:endParaRPr lang="en-US" sz="3600">
              <a:latin typeface="Calibri" pitchFamily="34" charset="0"/>
              <a:ea typeface="ＭＳ Ｐゴシック"/>
              <a:cs typeface="ＭＳ Ｐゴシック"/>
            </a:endParaRPr>
          </a:p>
          <a:p>
            <a:pPr algn="ctr">
              <a:lnSpc>
                <a:spcPct val="80000"/>
              </a:lnSpc>
            </a:pPr>
            <a:r>
              <a:rPr lang="en-US" sz="3600">
                <a:latin typeface="Calibri" pitchFamily="34" charset="0"/>
                <a:ea typeface="ＭＳ Ｐゴシック"/>
                <a:cs typeface="ＭＳ Ｐゴシック"/>
              </a:rPr>
              <a:t>He was a Canadian</a:t>
            </a:r>
            <a:endParaRPr lang="en-US" sz="3600">
              <a:ea typeface="ＭＳ Ｐゴシック"/>
              <a:cs typeface="ＭＳ Ｐゴシック"/>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9525"/>
            <a:ext cx="8229600" cy="1143000"/>
          </a:xfrm>
        </p:spPr>
        <p:txBody>
          <a:bodyPr rtlCol="0">
            <a:normAutofit fontScale="90000"/>
          </a:bodyPr>
          <a:lstStyle/>
          <a:p>
            <a:pPr fontAlgn="auto">
              <a:spcAft>
                <a:spcPts val="0"/>
              </a:spcAft>
              <a:defRPr/>
            </a:pPr>
            <a:r>
              <a:rPr lang="en-US" sz="3200" dirty="0" smtClean="0"/>
              <a:t>Thanks to</a:t>
            </a:r>
            <a:br>
              <a:rPr lang="en-US" sz="3200" dirty="0" smtClean="0"/>
            </a:br>
            <a:r>
              <a:rPr lang="en-US" sz="3200" dirty="0" smtClean="0"/>
              <a:t>John Gabor</a:t>
            </a:r>
            <a:br>
              <a:rPr lang="en-US" sz="3200" dirty="0" smtClean="0"/>
            </a:br>
            <a:r>
              <a:rPr lang="en-US" sz="3200" dirty="0" smtClean="0"/>
              <a:t>Animator </a:t>
            </a:r>
            <a:br>
              <a:rPr lang="en-US" sz="3200" dirty="0" smtClean="0"/>
            </a:br>
            <a:r>
              <a:rPr lang="en-US" sz="3200" dirty="0" smtClean="0"/>
              <a:t>CCODP </a:t>
            </a:r>
            <a:br>
              <a:rPr lang="en-US" sz="3200" dirty="0" smtClean="0"/>
            </a:br>
            <a:r>
              <a:rPr lang="en-US" sz="3200" dirty="0" smtClean="0"/>
              <a:t>BC &amp; Yukon Region</a:t>
            </a:r>
            <a:endParaRPr lang="en-US" sz="3200" dirty="0"/>
          </a:p>
        </p:txBody>
      </p:sp>
      <p:pic>
        <p:nvPicPr>
          <p:cNvPr id="17410" name="Content Placeholder 3"/>
          <p:cNvPicPr>
            <a:picLocks noGrp="1" noChangeAspect="1"/>
          </p:cNvPicPr>
          <p:nvPr>
            <p:ph idx="1"/>
          </p:nvPr>
        </p:nvPicPr>
        <p:blipFill>
          <a:blip r:embed="rId3"/>
          <a:srcRect t="-164091" b="-164091"/>
          <a:stretch>
            <a:fillRect/>
          </a:stretch>
        </p:blipFill>
        <p:spPr>
          <a:xfrm>
            <a:off x="39688" y="1851025"/>
            <a:ext cx="9104312" cy="5006975"/>
          </a:xfrm>
        </p:spPr>
      </p:pic>
      <p:sp>
        <p:nvSpPr>
          <p:cNvPr id="17411" name="TextBox 4"/>
          <p:cNvSpPr txBox="1">
            <a:spLocks noChangeArrowheads="1"/>
          </p:cNvSpPr>
          <p:nvPr/>
        </p:nvSpPr>
        <p:spPr bwMode="auto">
          <a:xfrm>
            <a:off x="2921000" y="5491163"/>
            <a:ext cx="4286250" cy="522287"/>
          </a:xfrm>
          <a:prstGeom prst="rect">
            <a:avLst/>
          </a:prstGeom>
          <a:noFill/>
          <a:ln w="9525">
            <a:noFill/>
            <a:miter lim="800000"/>
            <a:headEnd/>
            <a:tailEnd/>
          </a:ln>
        </p:spPr>
        <p:txBody>
          <a:bodyPr>
            <a:spAutoFit/>
          </a:bodyPr>
          <a:lstStyle/>
          <a:p>
            <a:r>
              <a:rPr lang="en-US" sz="2800">
                <a:latin typeface="Calibri" pitchFamily="34" charset="0"/>
              </a:rPr>
              <a:t>for many pictures</a:t>
            </a:r>
            <a:r>
              <a:rPr lang="en-US">
                <a:latin typeface="Calibri" pitchFamily="34" charset="0"/>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457200" y="398463"/>
            <a:ext cx="8229600" cy="1590675"/>
          </a:xfrm>
        </p:spPr>
        <p:txBody>
          <a:bodyPr/>
          <a:lstStyle/>
          <a:p>
            <a:r>
              <a:rPr lang="en-US" b="1" smtClean="0"/>
              <a:t>A key statement by Bl John Paul II: </a:t>
            </a:r>
          </a:p>
        </p:txBody>
      </p:sp>
      <p:sp>
        <p:nvSpPr>
          <p:cNvPr id="3" name="Content Placeholder 2"/>
          <p:cNvSpPr>
            <a:spLocks noGrp="1"/>
          </p:cNvSpPr>
          <p:nvPr>
            <p:ph idx="1"/>
          </p:nvPr>
        </p:nvSpPr>
        <p:spPr>
          <a:xfrm>
            <a:off x="457200" y="1946275"/>
            <a:ext cx="8229600" cy="4525963"/>
          </a:xfrm>
        </p:spPr>
        <p:txBody>
          <a:bodyPr rtlCol="0">
            <a:normAutofit/>
          </a:bodyPr>
          <a:lstStyle/>
          <a:p>
            <a:pPr marL="0" indent="0" fontAlgn="auto">
              <a:spcAft>
                <a:spcPts val="0"/>
              </a:spcAft>
              <a:buFont typeface="Arial" charset="0"/>
              <a:buNone/>
              <a:defRPr/>
            </a:pPr>
            <a:r>
              <a:rPr lang="en-US" sz="3600" dirty="0" smtClean="0"/>
              <a:t>“</a:t>
            </a:r>
            <a:r>
              <a:rPr lang="en-US" sz="3600" dirty="0"/>
              <a:t>Hence, in every case, a </a:t>
            </a:r>
            <a:r>
              <a:rPr lang="en-US" sz="3600" u="sng" dirty="0"/>
              <a:t>just wage </a:t>
            </a:r>
            <a:r>
              <a:rPr lang="en-US" sz="3600" dirty="0"/>
              <a:t>is the concrete means of </a:t>
            </a:r>
            <a:r>
              <a:rPr lang="en-US" sz="3600" i="1" dirty="0"/>
              <a:t>verifying the justice </a:t>
            </a:r>
            <a:r>
              <a:rPr lang="en-US" sz="3600" dirty="0"/>
              <a:t>of the whole socioeconomic system and, in any case, of checking that it is functioning justly. It is not the only means of checking, but it is a particularly important one and, in a sense, the key means.” </a:t>
            </a:r>
            <a:r>
              <a:rPr lang="en-US" sz="3600" dirty="0" smtClean="0"/>
              <a:t>(</a:t>
            </a:r>
            <a:r>
              <a:rPr lang="en-US" sz="3600" i="1" dirty="0" err="1" smtClean="0"/>
              <a:t>Laborem</a:t>
            </a:r>
            <a:r>
              <a:rPr lang="en-US" sz="3600" i="1" dirty="0" smtClean="0"/>
              <a:t> </a:t>
            </a:r>
            <a:r>
              <a:rPr lang="en-US" sz="3600" i="1" dirty="0" err="1" smtClean="0"/>
              <a:t>exercens</a:t>
            </a:r>
            <a:r>
              <a:rPr lang="en-US" sz="3600" dirty="0" smtClean="0"/>
              <a:t>, 1981, n. 19, </a:t>
            </a:r>
            <a:r>
              <a:rPr lang="en-US" sz="3600" u="sng" dirty="0" smtClean="0"/>
              <a:t>emphasis</a:t>
            </a:r>
            <a:r>
              <a:rPr lang="en-US" sz="3600" dirty="0" smtClean="0"/>
              <a:t> added)</a:t>
            </a:r>
            <a:endParaRPr lang="en-US" sz="3600" dirty="0"/>
          </a:p>
          <a:p>
            <a:pPr fontAlgn="auto">
              <a:spcAft>
                <a:spcPts val="0"/>
              </a:spcAft>
              <a:buFont typeface="Arial"/>
              <a:buChar char="•"/>
              <a:defRPr/>
            </a:pPr>
            <a:endParaRPr lang="en-US" dirty="0"/>
          </a:p>
        </p:txBody>
      </p:sp>
    </p:spTree>
  </p:cSld>
  <p:clrMapOvr>
    <a:masterClrMapping/>
  </p:clrMapOvr>
  <p:transition spd="slow" advTm="33627"/>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0"/>
          <p:cNvSpPr>
            <a:spLocks noGrp="1"/>
          </p:cNvSpPr>
          <p:nvPr>
            <p:ph type="ctrTitle"/>
          </p:nvPr>
        </p:nvSpPr>
        <p:spPr>
          <a:xfrm>
            <a:off x="685800" y="523875"/>
            <a:ext cx="7772400" cy="1470025"/>
          </a:xfrm>
        </p:spPr>
        <p:txBody>
          <a:bodyPr/>
          <a:lstStyle/>
          <a:p>
            <a:r>
              <a:rPr lang="en-US" smtClean="0"/>
              <a:t>Catholic interest in Fair Trade</a:t>
            </a:r>
          </a:p>
        </p:txBody>
      </p:sp>
      <p:sp>
        <p:nvSpPr>
          <p:cNvPr id="41986" name="Subtitle 11"/>
          <p:cNvSpPr>
            <a:spLocks noGrp="1"/>
          </p:cNvSpPr>
          <p:nvPr>
            <p:ph type="subTitle" idx="1"/>
          </p:nvPr>
        </p:nvSpPr>
        <p:spPr>
          <a:xfrm>
            <a:off x="522288" y="1993900"/>
            <a:ext cx="8180387" cy="4006850"/>
          </a:xfrm>
        </p:spPr>
        <p:txBody>
          <a:bodyPr/>
          <a:lstStyle/>
          <a:p>
            <a:r>
              <a:rPr lang="en-US" smtClean="0">
                <a:solidFill>
                  <a:schemeClr val="tx1"/>
                </a:solidFill>
              </a:rPr>
              <a:t>Catholic social teaching supports fair trade. In a statement at the United Nations 17 Oct 2006, Archbishop Celestino Migliore said: "The achievement of greater justice through fair trade continues to be a major concern of the Holy See. 'Freedom of trade is fair only if it is subject to the demands of social justice' (Paul VI, Populorum Progressio, n. 59)."</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a:xfrm>
            <a:off x="457200" y="-296863"/>
            <a:ext cx="8229600" cy="1143001"/>
          </a:xfrm>
        </p:spPr>
        <p:txBody>
          <a:bodyPr/>
          <a:lstStyle/>
          <a:p>
            <a:r>
              <a:rPr lang="en-US" smtClean="0"/>
              <a:t>OLOTA JPIC Action Plan 2008</a:t>
            </a:r>
          </a:p>
        </p:txBody>
      </p:sp>
      <p:sp>
        <p:nvSpPr>
          <p:cNvPr id="3" name="Content Placeholder 2"/>
          <p:cNvSpPr>
            <a:spLocks noGrp="1"/>
          </p:cNvSpPr>
          <p:nvPr>
            <p:ph idx="1"/>
          </p:nvPr>
        </p:nvSpPr>
        <p:spPr>
          <a:xfrm>
            <a:off x="317500" y="846138"/>
            <a:ext cx="8369300" cy="6011862"/>
          </a:xfrm>
        </p:spPr>
        <p:txBody>
          <a:bodyPr rtlCol="0">
            <a:normAutofit/>
          </a:bodyPr>
          <a:lstStyle/>
          <a:p>
            <a:pPr fontAlgn="auto">
              <a:spcAft>
                <a:spcPts val="0"/>
              </a:spcAft>
              <a:buFont typeface="Arial"/>
              <a:buChar char="•"/>
              <a:defRPr/>
            </a:pPr>
            <a:r>
              <a:rPr lang="en-US" dirty="0" smtClean="0"/>
              <a:t>OLOTA approved a JPIC Action Plan in 2008 that outlined three areas of concern:</a:t>
            </a:r>
          </a:p>
          <a:p>
            <a:pPr lvl="1" fontAlgn="auto">
              <a:spcAft>
                <a:spcPts val="0"/>
              </a:spcAft>
              <a:buFont typeface="Arial"/>
              <a:buChar char="–"/>
              <a:defRPr/>
            </a:pPr>
            <a:r>
              <a:rPr lang="en-US" dirty="0"/>
              <a:t>Extreme Poverty and World Trade </a:t>
            </a:r>
          </a:p>
          <a:p>
            <a:pPr lvl="1" fontAlgn="auto">
              <a:spcAft>
                <a:spcPts val="0"/>
              </a:spcAft>
              <a:buFont typeface="Arial"/>
              <a:buChar char="–"/>
              <a:defRPr/>
            </a:pPr>
            <a:r>
              <a:rPr lang="en-US" dirty="0"/>
              <a:t>Resources: Water and Mining </a:t>
            </a:r>
          </a:p>
          <a:p>
            <a:pPr lvl="1" fontAlgn="auto">
              <a:spcAft>
                <a:spcPts val="0"/>
              </a:spcAft>
              <a:buFont typeface="Arial"/>
              <a:buChar char="–"/>
              <a:defRPr/>
            </a:pPr>
            <a:r>
              <a:rPr lang="en-US" dirty="0"/>
              <a:t>Human Trafficking </a:t>
            </a:r>
          </a:p>
          <a:p>
            <a:pPr marL="514350" indent="-457200" fontAlgn="auto">
              <a:spcAft>
                <a:spcPts val="0"/>
              </a:spcAft>
              <a:buFont typeface="Arial"/>
              <a:buChar char="•"/>
              <a:defRPr/>
            </a:pPr>
            <a:r>
              <a:rPr lang="en-US" dirty="0" smtClean="0"/>
              <a:t>Each local fraternity was asked to hold a meeting to discuss these issues and decide which one(s) to address</a:t>
            </a:r>
          </a:p>
          <a:p>
            <a:pPr marL="514350" indent="-457200" fontAlgn="auto">
              <a:spcAft>
                <a:spcPts val="0"/>
              </a:spcAft>
              <a:buFont typeface="Arial"/>
              <a:buChar char="•"/>
              <a:defRPr/>
            </a:pPr>
            <a:r>
              <a:rPr lang="en-US" dirty="0" smtClean="0"/>
              <a:t>Not all fraternities did that, or did they?</a:t>
            </a:r>
          </a:p>
          <a:p>
            <a:pPr marL="514350" indent="-457200" fontAlgn="auto">
              <a:spcAft>
                <a:spcPts val="0"/>
              </a:spcAft>
              <a:buFont typeface="Arial"/>
              <a:buChar char="•"/>
              <a:defRPr/>
            </a:pPr>
            <a:r>
              <a:rPr lang="en-US" sz="3600" b="1" dirty="0" smtClean="0"/>
              <a:t>Please fill out the JPIC Questionnaire!</a:t>
            </a:r>
          </a:p>
          <a:p>
            <a:pPr marL="514350" indent="-457200" fontAlgn="auto">
              <a:spcAft>
                <a:spcPts val="0"/>
              </a:spcAft>
              <a:buFont typeface="Arial"/>
              <a:buChar char="•"/>
              <a:defRPr/>
            </a:pP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a:xfrm>
            <a:off x="457200" y="571500"/>
            <a:ext cx="8229600" cy="1874838"/>
          </a:xfrm>
        </p:spPr>
        <p:txBody>
          <a:bodyPr/>
          <a:lstStyle/>
          <a:p>
            <a:r>
              <a:rPr lang="en-US" sz="3600" b="1" smtClean="0">
                <a:solidFill>
                  <a:srgbClr val="000000"/>
                </a:solidFill>
              </a:rPr>
              <a:t>NATIONAL JPIC ACTION PLAN 2012</a:t>
            </a:r>
            <a:br>
              <a:rPr lang="en-US" sz="3600" b="1" smtClean="0">
                <a:solidFill>
                  <a:srgbClr val="000000"/>
                </a:solidFill>
              </a:rPr>
            </a:br>
            <a:r>
              <a:rPr lang="en-US" sz="3600" b="1" smtClean="0">
                <a:solidFill>
                  <a:srgbClr val="000000"/>
                </a:solidFill>
              </a:rPr>
              <a:t>affirmed by the National Chapter last year</a:t>
            </a:r>
          </a:p>
        </p:txBody>
      </p:sp>
      <p:sp>
        <p:nvSpPr>
          <p:cNvPr id="44034" name="Content Placeholder 2"/>
          <p:cNvSpPr>
            <a:spLocks noGrp="1"/>
          </p:cNvSpPr>
          <p:nvPr>
            <p:ph idx="1"/>
          </p:nvPr>
        </p:nvSpPr>
        <p:spPr>
          <a:xfrm>
            <a:off x="204788" y="2725738"/>
            <a:ext cx="8686800" cy="5703887"/>
          </a:xfrm>
        </p:spPr>
        <p:txBody>
          <a:bodyPr/>
          <a:lstStyle/>
          <a:p>
            <a:pPr marL="0" indent="0" algn="ctr">
              <a:buFont typeface="Arial" charset="0"/>
              <a:buNone/>
            </a:pPr>
            <a:r>
              <a:rPr lang="en-GB" sz="3600" smtClean="0"/>
              <a:t>This plan also asked each local fraternity to </a:t>
            </a:r>
          </a:p>
          <a:p>
            <a:pPr marL="0" indent="0" algn="ctr">
              <a:buFont typeface="Arial" charset="0"/>
              <a:buNone/>
            </a:pPr>
            <a:r>
              <a:rPr lang="en-GB" sz="3600" smtClean="0"/>
              <a:t>hold a meeting </a:t>
            </a:r>
          </a:p>
          <a:p>
            <a:pPr marL="0" indent="0" algn="ctr">
              <a:buFont typeface="Arial" charset="0"/>
              <a:buNone/>
            </a:pPr>
            <a:r>
              <a:rPr lang="en-GB" sz="3600" smtClean="0"/>
              <a:t>to decide which issue it would address.</a:t>
            </a:r>
          </a:p>
          <a:p>
            <a:pPr marL="0" indent="0" algn="ctr">
              <a:buFont typeface="Arial" charset="0"/>
              <a:buNone/>
            </a:pPr>
            <a:r>
              <a:rPr lang="en-GB" sz="3600" smtClean="0"/>
              <a:t> </a:t>
            </a:r>
          </a:p>
          <a:p>
            <a:pPr marL="0" indent="0" algn="ctr">
              <a:buFont typeface="Arial" charset="0"/>
              <a:buNone/>
            </a:pPr>
            <a:r>
              <a:rPr lang="en-GB" sz="3600" smtClean="0"/>
              <a:t>But the list of issues has grown!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7625"/>
            <a:ext cx="8661400" cy="6810375"/>
          </a:xfrm>
        </p:spPr>
        <p:txBody>
          <a:bodyPr rtlCol="0">
            <a:normAutofit fontScale="85000" lnSpcReduction="10000"/>
          </a:bodyPr>
          <a:lstStyle/>
          <a:p>
            <a:pPr marL="514350" indent="-514350" fontAlgn="auto">
              <a:spcAft>
                <a:spcPts val="0"/>
              </a:spcAft>
              <a:buFont typeface="+mj-lt"/>
              <a:buAutoNum type="arabicPeriod"/>
              <a:defRPr/>
            </a:pPr>
            <a:r>
              <a:rPr lang="en-GB" dirty="0"/>
              <a:t>Extreme poverty and the excluded</a:t>
            </a:r>
            <a:endParaRPr lang="en-US" dirty="0"/>
          </a:p>
          <a:p>
            <a:pPr marL="514350" indent="-514350" fontAlgn="auto">
              <a:spcAft>
                <a:spcPts val="0"/>
              </a:spcAft>
              <a:buFont typeface="+mj-lt"/>
              <a:buAutoNum type="arabicPeriod"/>
              <a:defRPr/>
            </a:pPr>
            <a:r>
              <a:rPr lang="en-GB" dirty="0"/>
              <a:t>The ethical use of resources: especially water, mining and fair trade</a:t>
            </a:r>
            <a:endParaRPr lang="en-US" dirty="0"/>
          </a:p>
          <a:p>
            <a:pPr marL="514350" indent="-514350" fontAlgn="auto">
              <a:spcAft>
                <a:spcPts val="0"/>
              </a:spcAft>
              <a:buFont typeface="+mj-lt"/>
              <a:buAutoNum type="arabicPeriod"/>
              <a:defRPr/>
            </a:pPr>
            <a:r>
              <a:rPr lang="en-GB" dirty="0"/>
              <a:t>Food: security and sovereignty</a:t>
            </a:r>
            <a:endParaRPr lang="en-US" dirty="0"/>
          </a:p>
          <a:p>
            <a:pPr marL="514350" indent="-514350" fontAlgn="auto">
              <a:spcAft>
                <a:spcPts val="0"/>
              </a:spcAft>
              <a:buFont typeface="+mj-lt"/>
              <a:buAutoNum type="arabicPeriod"/>
              <a:defRPr/>
            </a:pPr>
            <a:r>
              <a:rPr lang="en-GB" dirty="0"/>
              <a:t>Human Trafficking and Contemporary Forms of Slavery</a:t>
            </a:r>
            <a:endParaRPr lang="en-US" dirty="0"/>
          </a:p>
          <a:p>
            <a:pPr marL="514350" indent="-514350" fontAlgn="auto">
              <a:spcAft>
                <a:spcPts val="0"/>
              </a:spcAft>
              <a:buFont typeface="+mj-lt"/>
              <a:buAutoNum type="arabicPeriod"/>
              <a:defRPr/>
            </a:pPr>
            <a:r>
              <a:rPr lang="en-GB" dirty="0"/>
              <a:t>Care of Creation: particularly one or more of the following: Pollution; Climate Change; the Alberta Oil Sands and/or Hydraulic fracturing (</a:t>
            </a:r>
            <a:r>
              <a:rPr lang="en-GB" dirty="0" err="1"/>
              <a:t>fracking</a:t>
            </a:r>
            <a:r>
              <a:rPr lang="en-GB" dirty="0"/>
              <a:t>)</a:t>
            </a:r>
            <a:endParaRPr lang="en-US" dirty="0"/>
          </a:p>
          <a:p>
            <a:pPr marL="514350" indent="-514350" fontAlgn="auto">
              <a:spcAft>
                <a:spcPts val="0"/>
              </a:spcAft>
              <a:buFont typeface="+mj-lt"/>
              <a:buAutoNum type="arabicPeriod"/>
              <a:defRPr/>
            </a:pPr>
            <a:r>
              <a:rPr lang="en-GB" dirty="0"/>
              <a:t>Peace, conflict resolution and active non-violence</a:t>
            </a:r>
            <a:endParaRPr lang="en-US" dirty="0"/>
          </a:p>
          <a:p>
            <a:pPr marL="514350" indent="-514350" fontAlgn="auto">
              <a:spcAft>
                <a:spcPts val="0"/>
              </a:spcAft>
              <a:buFont typeface="+mj-lt"/>
              <a:buAutoNum type="arabicPeriod"/>
              <a:defRPr/>
            </a:pPr>
            <a:r>
              <a:rPr lang="en-GB" dirty="0"/>
              <a:t>Treatment of Refugees, Internally Displaced Persons and Migrants</a:t>
            </a:r>
            <a:endParaRPr lang="en-US" dirty="0"/>
          </a:p>
          <a:p>
            <a:pPr marL="514350" indent="-514350" fontAlgn="auto">
              <a:spcAft>
                <a:spcPts val="0"/>
              </a:spcAft>
              <a:buFont typeface="+mj-lt"/>
              <a:buAutoNum type="arabicPeriod"/>
              <a:defRPr/>
            </a:pPr>
            <a:r>
              <a:rPr lang="en-GB" dirty="0"/>
              <a:t>Solidarity with, and support for, Christians in countries threatened by hostile cultures</a:t>
            </a:r>
            <a:endParaRPr lang="en-US" dirty="0"/>
          </a:p>
          <a:p>
            <a:pPr marL="514350" indent="-514350" fontAlgn="auto">
              <a:spcAft>
                <a:spcPts val="0"/>
              </a:spcAft>
              <a:buFont typeface="+mj-lt"/>
              <a:buAutoNum type="arabicPeriod"/>
              <a:defRPr/>
            </a:pPr>
            <a:r>
              <a:rPr lang="en-US" dirty="0"/>
              <a:t>Current issues regarding Aboriginal Peoples in Canada</a:t>
            </a:r>
          </a:p>
          <a:p>
            <a:pPr marL="514350" indent="-514350" fontAlgn="auto">
              <a:spcAft>
                <a:spcPts val="0"/>
              </a:spcAft>
              <a:buFont typeface="+mj-lt"/>
              <a:buAutoNum type="arabicPeriod"/>
              <a:defRPr/>
            </a:pPr>
            <a:r>
              <a:rPr lang="en-GB" dirty="0"/>
              <a:t> Other topics at the discretion of the fraternities</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900" y="274638"/>
            <a:ext cx="7581900" cy="454025"/>
          </a:xfrm>
        </p:spPr>
        <p:txBody>
          <a:bodyPr rtlCol="0">
            <a:normAutofit fontScale="90000"/>
          </a:bodyPr>
          <a:lstStyle/>
          <a:p>
            <a:pPr fontAlgn="auto">
              <a:spcAft>
                <a:spcPts val="0"/>
              </a:spcAft>
              <a:defRPr/>
            </a:pPr>
            <a:r>
              <a:rPr lang="en-US" dirty="0" smtClean="0"/>
              <a:t>Overwhelmed?</a:t>
            </a:r>
            <a:endParaRPr lang="en-US" dirty="0"/>
          </a:p>
        </p:txBody>
      </p:sp>
      <p:pic>
        <p:nvPicPr>
          <p:cNvPr id="47106" name="Content Placeholder 3"/>
          <p:cNvPicPr>
            <a:picLocks noGrp="1" noChangeAspect="1"/>
          </p:cNvPicPr>
          <p:nvPr>
            <p:ph idx="1"/>
          </p:nvPr>
        </p:nvPicPr>
        <p:blipFill>
          <a:blip r:embed="rId2"/>
          <a:srcRect l="-10365" r="-10365"/>
          <a:stretch>
            <a:fillRect/>
          </a:stretch>
        </p:blipFill>
        <p:spPr>
          <a:xfrm>
            <a:off x="-698500" y="963613"/>
            <a:ext cx="10388600" cy="5715000"/>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457200" y="-252413"/>
            <a:ext cx="8229600" cy="1143001"/>
          </a:xfrm>
        </p:spPr>
        <p:txBody>
          <a:bodyPr/>
          <a:lstStyle/>
          <a:p>
            <a:r>
              <a:rPr lang="en-US" smtClean="0"/>
              <a:t>So what can we do about all this? </a:t>
            </a:r>
          </a:p>
        </p:txBody>
      </p:sp>
      <p:sp>
        <p:nvSpPr>
          <p:cNvPr id="3" name="Content Placeholder 2"/>
          <p:cNvSpPr>
            <a:spLocks noGrp="1"/>
          </p:cNvSpPr>
          <p:nvPr>
            <p:ph idx="1"/>
          </p:nvPr>
        </p:nvSpPr>
        <p:spPr>
          <a:xfrm>
            <a:off x="457200" y="890588"/>
            <a:ext cx="8229600" cy="5084762"/>
          </a:xfrm>
        </p:spPr>
        <p:txBody>
          <a:bodyPr rtlCol="0">
            <a:noAutofit/>
          </a:bodyPr>
          <a:lstStyle/>
          <a:p>
            <a:pPr fontAlgn="auto">
              <a:spcAft>
                <a:spcPts val="0"/>
              </a:spcAft>
              <a:buFont typeface="Arial"/>
              <a:buChar char="•"/>
              <a:defRPr/>
            </a:pPr>
            <a:r>
              <a:rPr lang="en-US" dirty="0" smtClean="0"/>
              <a:t>We can pray</a:t>
            </a:r>
          </a:p>
          <a:p>
            <a:pPr fontAlgn="auto">
              <a:spcAft>
                <a:spcPts val="0"/>
              </a:spcAft>
              <a:buFont typeface="Arial"/>
              <a:buChar char="•"/>
              <a:defRPr/>
            </a:pPr>
            <a:r>
              <a:rPr lang="en-US" dirty="0" smtClean="0"/>
              <a:t>But do not think that is enough</a:t>
            </a:r>
          </a:p>
          <a:p>
            <a:pPr fontAlgn="auto">
              <a:spcAft>
                <a:spcPts val="0"/>
              </a:spcAft>
              <a:buFont typeface="Arial"/>
              <a:buChar char="•"/>
              <a:defRPr/>
            </a:pPr>
            <a:r>
              <a:rPr lang="en-US" dirty="0" smtClean="0"/>
              <a:t>We can and should do more</a:t>
            </a:r>
          </a:p>
          <a:p>
            <a:pPr fontAlgn="auto">
              <a:spcAft>
                <a:spcPts val="0"/>
              </a:spcAft>
              <a:buFont typeface="Arial"/>
              <a:buChar char="•"/>
              <a:defRPr/>
            </a:pPr>
            <a:r>
              <a:rPr lang="en-US" i="1" dirty="0" smtClean="0"/>
              <a:t>OK, here they go again wanting more money</a:t>
            </a:r>
          </a:p>
          <a:p>
            <a:pPr marL="0" indent="0" fontAlgn="auto">
              <a:spcAft>
                <a:spcPts val="0"/>
              </a:spcAft>
              <a:buFont typeface="Arial"/>
              <a:buNone/>
              <a:defRPr/>
            </a:pPr>
            <a:endParaRPr lang="en-US" dirty="0" smtClean="0"/>
          </a:p>
          <a:p>
            <a:pPr fontAlgn="auto">
              <a:spcAft>
                <a:spcPts val="0"/>
              </a:spcAft>
              <a:buFont typeface="Arial"/>
              <a:buChar char="•"/>
              <a:defRPr/>
            </a:pPr>
            <a:r>
              <a:rPr lang="en-US" dirty="0" smtClean="0"/>
              <a:t>Yes, but we should do more than just give money</a:t>
            </a:r>
          </a:p>
          <a:p>
            <a:pPr fontAlgn="auto">
              <a:spcAft>
                <a:spcPts val="0"/>
              </a:spcAft>
              <a:buFont typeface="Arial"/>
              <a:buChar char="•"/>
              <a:defRPr/>
            </a:pPr>
            <a:r>
              <a:rPr lang="en-US" i="1" dirty="0"/>
              <a:t>S</a:t>
            </a:r>
            <a:r>
              <a:rPr lang="en-US" i="1" dirty="0" smtClean="0"/>
              <a:t>ays who? </a:t>
            </a:r>
          </a:p>
          <a:p>
            <a:pPr fontAlgn="auto">
              <a:spcAft>
                <a:spcPts val="0"/>
              </a:spcAft>
              <a:buFont typeface="Arial"/>
              <a:buChar char="•"/>
              <a:defRPr/>
            </a:pPr>
            <a:endParaRPr lang="en-US" dirty="0"/>
          </a:p>
          <a:p>
            <a:pPr fontAlgn="auto">
              <a:spcAft>
                <a:spcPts val="0"/>
              </a:spcAft>
              <a:buFont typeface="Arial"/>
              <a:buChar char="•"/>
              <a:defRPr/>
            </a:pPr>
            <a:r>
              <a:rPr lang="en-US" dirty="0" smtClean="0"/>
              <a:t>Can anyone tell us who?</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r>
              <a:rPr lang="en-US" smtClean="0"/>
              <a:t>You know who!</a:t>
            </a:r>
          </a:p>
        </p:txBody>
      </p:sp>
      <p:sp>
        <p:nvSpPr>
          <p:cNvPr id="49154" name="Content Placeholder 2"/>
          <p:cNvSpPr>
            <a:spLocks noGrp="1"/>
          </p:cNvSpPr>
          <p:nvPr>
            <p:ph idx="1"/>
          </p:nvPr>
        </p:nvSpPr>
        <p:spPr/>
        <p:txBody>
          <a:bodyPr/>
          <a:lstStyle/>
          <a:p>
            <a:r>
              <a:rPr lang="en-US" sz="3600" smtClean="0"/>
              <a:t>Read:</a:t>
            </a:r>
          </a:p>
          <a:p>
            <a:pPr lvl="1"/>
            <a:r>
              <a:rPr lang="en-US" sz="3600" smtClean="0"/>
              <a:t>Your Bible</a:t>
            </a:r>
          </a:p>
          <a:p>
            <a:pPr lvl="1"/>
            <a:r>
              <a:rPr lang="en-US" sz="3600" smtClean="0"/>
              <a:t>Rules 13-16, 18-19 and the General Constitutions arts 15, 18, 19, 21, 22, 23.</a:t>
            </a:r>
          </a:p>
          <a:p>
            <a:pPr lvl="1"/>
            <a:r>
              <a:rPr lang="en-US" sz="3600" smtClean="0"/>
              <a:t>the newspapers, watch the news, google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r>
              <a:rPr lang="en-US" smtClean="0"/>
              <a:t>Inform yourself, share information</a:t>
            </a:r>
          </a:p>
        </p:txBody>
      </p:sp>
      <p:pic>
        <p:nvPicPr>
          <p:cNvPr id="50178" name="Content Placeholder 3"/>
          <p:cNvPicPr>
            <a:picLocks noGrp="1"/>
          </p:cNvPicPr>
          <p:nvPr>
            <p:ph idx="1"/>
          </p:nvPr>
        </p:nvPicPr>
        <p:blipFill>
          <a:blip r:embed="rId3"/>
          <a:srcRect l="-35864" r="-35864"/>
          <a:stretch>
            <a:fillRect/>
          </a:stretch>
        </p:blipFill>
        <p:spPr/>
      </p:pic>
      <p:sp>
        <p:nvSpPr>
          <p:cNvPr id="50179" name="TextBox 4"/>
          <p:cNvSpPr txBox="1">
            <a:spLocks noChangeArrowheads="1"/>
          </p:cNvSpPr>
          <p:nvPr/>
        </p:nvSpPr>
        <p:spPr bwMode="auto">
          <a:xfrm>
            <a:off x="2540000" y="6126163"/>
            <a:ext cx="4257675" cy="461962"/>
          </a:xfrm>
          <a:prstGeom prst="rect">
            <a:avLst/>
          </a:prstGeom>
          <a:noFill/>
          <a:ln w="9525">
            <a:noFill/>
            <a:miter lim="800000"/>
            <a:headEnd/>
            <a:tailEnd/>
          </a:ln>
        </p:spPr>
        <p:txBody>
          <a:bodyPr>
            <a:spAutoFit/>
          </a:bodyPr>
          <a:lstStyle/>
          <a:p>
            <a:r>
              <a:rPr lang="en-US" sz="2400">
                <a:latin typeface="Calibri" pitchFamily="34" charset="0"/>
              </a:rPr>
              <a:t>Franciscan Intellectual Tradition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a:xfrm>
            <a:off x="457200" y="-4763"/>
            <a:ext cx="8229600" cy="1143001"/>
          </a:xfrm>
        </p:spPr>
        <p:txBody>
          <a:bodyPr/>
          <a:lstStyle/>
          <a:p>
            <a:r>
              <a:rPr lang="en-US" smtClean="0"/>
              <a:t>Become aware and be:</a:t>
            </a:r>
          </a:p>
        </p:txBody>
      </p:sp>
      <p:pic>
        <p:nvPicPr>
          <p:cNvPr id="52226" name="Content Placeholder 3" descr="idle.jpg"/>
          <p:cNvPicPr>
            <a:picLocks noGrp="1" noChangeAspect="1"/>
          </p:cNvPicPr>
          <p:nvPr>
            <p:ph idx="1"/>
          </p:nvPr>
        </p:nvPicPr>
        <p:blipFill>
          <a:blip r:embed="rId2"/>
          <a:srcRect l="-40915" r="-40915"/>
          <a:stretch>
            <a:fillRect/>
          </a:stretch>
        </p:blipFill>
        <p:spPr>
          <a:xfrm>
            <a:off x="793750" y="1117600"/>
            <a:ext cx="7554913" cy="4154488"/>
          </a:xfrm>
        </p:spPr>
      </p:pic>
      <p:sp>
        <p:nvSpPr>
          <p:cNvPr id="52227" name="Rectangle 5"/>
          <p:cNvSpPr>
            <a:spLocks noChangeArrowheads="1"/>
          </p:cNvSpPr>
          <p:nvPr/>
        </p:nvSpPr>
        <p:spPr bwMode="auto">
          <a:xfrm>
            <a:off x="0" y="5291138"/>
            <a:ext cx="9144000" cy="1568450"/>
          </a:xfrm>
          <a:prstGeom prst="rect">
            <a:avLst/>
          </a:prstGeom>
          <a:noFill/>
          <a:ln w="9525">
            <a:noFill/>
            <a:miter lim="800000"/>
            <a:headEnd/>
            <a:tailEnd/>
          </a:ln>
        </p:spPr>
        <p:txBody>
          <a:bodyPr>
            <a:spAutoFit/>
          </a:bodyPr>
          <a:lstStyle/>
          <a:p>
            <a:r>
              <a:rPr lang="en-US" sz="3200">
                <a:latin typeface="Calibri" pitchFamily="34" charset="0"/>
              </a:rPr>
              <a:t>Francis: </a:t>
            </a:r>
            <a:r>
              <a:rPr lang="en-US" sz="3200" i="1">
                <a:latin typeface="Calibri" pitchFamily="34" charset="0"/>
              </a:rPr>
              <a:t>“</a:t>
            </a:r>
            <a:r>
              <a:rPr lang="en-US" sz="3200">
                <a:latin typeface="Calibri" pitchFamily="34" charset="0"/>
              </a:rPr>
              <a:t>Let us begin, brothers, to serve the Lord God, for up until now we have done little or nothing!”</a:t>
            </a:r>
            <a:r>
              <a:rPr lang="en-US" sz="3200" i="1">
                <a:latin typeface="Calibri" pitchFamily="34" charset="0"/>
              </a:rPr>
              <a:t> </a:t>
            </a:r>
          </a:p>
          <a:p>
            <a:pPr algn="ctr"/>
            <a:r>
              <a:rPr lang="en-US" sz="3200" i="1">
                <a:latin typeface="Calibri" pitchFamily="34" charset="0"/>
              </a:rPr>
              <a:t>(1 Cel 103).</a:t>
            </a:r>
            <a:endParaRPr lang="en-US" sz="3200" b="1" i="1">
              <a:latin typeface="Calibri"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685800" y="533400"/>
            <a:ext cx="7772400" cy="1143000"/>
          </a:xfrm>
        </p:spPr>
        <p:txBody>
          <a:bodyPr/>
          <a:lstStyle/>
          <a:p>
            <a:r>
              <a:rPr lang="en-US" sz="2800" smtClean="0">
                <a:latin typeface="Times New Roman" pitchFamily="18" charset="0"/>
                <a:cs typeface="Times New Roman" pitchFamily="18" charset="0"/>
              </a:rPr>
              <a:t>The Prayer before the icon</a:t>
            </a:r>
            <a:br>
              <a:rPr lang="en-US" sz="2800" smtClean="0">
                <a:latin typeface="Times New Roman" pitchFamily="18" charset="0"/>
                <a:cs typeface="Times New Roman" pitchFamily="18" charset="0"/>
              </a:rPr>
            </a:br>
            <a:r>
              <a:rPr lang="en-US" sz="2800" smtClean="0">
                <a:latin typeface="Times New Roman" pitchFamily="18" charset="0"/>
                <a:cs typeface="Times New Roman" pitchFamily="18" charset="0"/>
              </a:rPr>
              <a:t>at San Damiano</a:t>
            </a:r>
            <a:endParaRPr lang="en-US" b="1" smtClean="0">
              <a:solidFill>
                <a:srgbClr val="DBBF9F"/>
              </a:solidFill>
              <a:latin typeface="Times New Roman" pitchFamily="18" charset="0"/>
              <a:cs typeface="Times New Roman" pitchFamily="18" charset="0"/>
            </a:endParaRPr>
          </a:p>
        </p:txBody>
      </p:sp>
      <p:sp>
        <p:nvSpPr>
          <p:cNvPr id="5123" name="Rectangle 3"/>
          <p:cNvSpPr>
            <a:spLocks noGrp="1" noChangeArrowheads="1"/>
          </p:cNvSpPr>
          <p:nvPr>
            <p:ph type="body" idx="1"/>
          </p:nvPr>
        </p:nvSpPr>
        <p:spPr>
          <a:xfrm>
            <a:off x="3505200" y="1981200"/>
            <a:ext cx="5257800" cy="4114800"/>
          </a:xfrm>
        </p:spPr>
        <p:txBody>
          <a:bodyPr rtlCol="0">
            <a:normAutofit fontScale="92500" lnSpcReduction="10000"/>
          </a:bodyPr>
          <a:lstStyle/>
          <a:p>
            <a:pPr algn="ctr" fontAlgn="auto">
              <a:spcAft>
                <a:spcPts val="0"/>
              </a:spcAft>
              <a:buFont typeface="Wingdings" charset="0"/>
              <a:buNone/>
              <a:defRPr/>
            </a:pPr>
            <a:r>
              <a:rPr lang="en-US" sz="2400" dirty="0">
                <a:latin typeface="Times New Roman"/>
                <a:cs typeface="Times New Roman"/>
              </a:rPr>
              <a:t>Most High, glorious God,  enlighten the darkness </a:t>
            </a:r>
          </a:p>
          <a:p>
            <a:pPr algn="ctr" fontAlgn="auto">
              <a:spcAft>
                <a:spcPts val="0"/>
              </a:spcAft>
              <a:buFont typeface="Wingdings" charset="0"/>
              <a:buNone/>
              <a:defRPr/>
            </a:pPr>
            <a:r>
              <a:rPr lang="en-US" sz="2400" dirty="0">
                <a:latin typeface="Times New Roman"/>
                <a:cs typeface="Times New Roman"/>
              </a:rPr>
              <a:t>of my heart </a:t>
            </a:r>
          </a:p>
          <a:p>
            <a:pPr algn="ctr" fontAlgn="auto">
              <a:spcAft>
                <a:spcPts val="0"/>
              </a:spcAft>
              <a:buFont typeface="Wingdings" charset="0"/>
              <a:buNone/>
              <a:defRPr/>
            </a:pPr>
            <a:r>
              <a:rPr lang="en-US" sz="2400" dirty="0">
                <a:latin typeface="Times New Roman"/>
                <a:cs typeface="Times New Roman"/>
              </a:rPr>
              <a:t>and give me true faith, </a:t>
            </a:r>
          </a:p>
          <a:p>
            <a:pPr algn="ctr" fontAlgn="auto">
              <a:spcAft>
                <a:spcPts val="0"/>
              </a:spcAft>
              <a:buFont typeface="Wingdings" charset="0"/>
              <a:buNone/>
              <a:defRPr/>
            </a:pPr>
            <a:r>
              <a:rPr lang="en-US" sz="2400" dirty="0">
                <a:latin typeface="Times New Roman"/>
                <a:cs typeface="Times New Roman"/>
              </a:rPr>
              <a:t>certain hope and </a:t>
            </a:r>
          </a:p>
          <a:p>
            <a:pPr algn="ctr" fontAlgn="auto">
              <a:spcAft>
                <a:spcPts val="0"/>
              </a:spcAft>
              <a:buFont typeface="Wingdings" charset="0"/>
              <a:buNone/>
              <a:defRPr/>
            </a:pPr>
            <a:r>
              <a:rPr lang="en-US" sz="2400" dirty="0">
                <a:latin typeface="Times New Roman"/>
                <a:cs typeface="Times New Roman"/>
              </a:rPr>
              <a:t>perfect charity, </a:t>
            </a:r>
          </a:p>
          <a:p>
            <a:pPr algn="ctr" fontAlgn="auto">
              <a:spcAft>
                <a:spcPts val="0"/>
              </a:spcAft>
              <a:buFont typeface="Wingdings" charset="0"/>
              <a:buNone/>
              <a:defRPr/>
            </a:pPr>
            <a:r>
              <a:rPr lang="en-US" sz="2400" dirty="0">
                <a:latin typeface="Times New Roman"/>
                <a:cs typeface="Times New Roman"/>
              </a:rPr>
              <a:t>sense and knowledge, Lord,</a:t>
            </a:r>
          </a:p>
          <a:p>
            <a:pPr algn="ctr" fontAlgn="auto">
              <a:spcAft>
                <a:spcPts val="0"/>
              </a:spcAft>
              <a:buFont typeface="Wingdings" charset="0"/>
              <a:buNone/>
              <a:defRPr/>
            </a:pPr>
            <a:r>
              <a:rPr lang="en-US" sz="2400" dirty="0">
                <a:latin typeface="Times New Roman"/>
                <a:cs typeface="Times New Roman"/>
              </a:rPr>
              <a:t>that I may carry out </a:t>
            </a:r>
          </a:p>
          <a:p>
            <a:pPr algn="ctr" fontAlgn="auto">
              <a:spcAft>
                <a:spcPts val="0"/>
              </a:spcAft>
              <a:buFont typeface="Wingdings" charset="0"/>
              <a:buNone/>
              <a:defRPr/>
            </a:pPr>
            <a:r>
              <a:rPr lang="en-US" sz="2400" dirty="0">
                <a:latin typeface="Times New Roman"/>
                <a:cs typeface="Times New Roman"/>
              </a:rPr>
              <a:t>Your holy and true command</a:t>
            </a:r>
            <a:r>
              <a:rPr lang="en-US" sz="2400" dirty="0">
                <a:latin typeface="Copperplate Gothic Light" charset="0"/>
                <a:cs typeface="MS Pゴシック" charset="0"/>
              </a:rPr>
              <a:t>.</a:t>
            </a:r>
            <a:r>
              <a:rPr lang="en-US" sz="2400" dirty="0" smtClean="0">
                <a:latin typeface="Copperplate Gothic Light" charset="0"/>
                <a:cs typeface="MS Pゴシック" charset="0"/>
              </a:rPr>
              <a:t> </a:t>
            </a:r>
          </a:p>
          <a:p>
            <a:pPr algn="ctr" fontAlgn="auto">
              <a:spcAft>
                <a:spcPts val="0"/>
              </a:spcAft>
              <a:buFont typeface="Wingdings" charset="0"/>
              <a:buNone/>
              <a:defRPr/>
            </a:pPr>
            <a:r>
              <a:rPr lang="en-US" sz="2400" dirty="0" smtClean="0">
                <a:latin typeface="Copperplate Gothic Light" charset="0"/>
                <a:cs typeface="MS Pゴシック" charset="0"/>
              </a:rPr>
              <a:t>Amen</a:t>
            </a:r>
            <a:endParaRPr lang="en-US" sz="2800" dirty="0">
              <a:latin typeface="Verdana" charset="0"/>
              <a:cs typeface="MS Pゴシック" charset="0"/>
            </a:endParaRPr>
          </a:p>
        </p:txBody>
      </p:sp>
      <p:pic>
        <p:nvPicPr>
          <p:cNvPr id="19459" name="Picture 6"/>
          <p:cNvPicPr>
            <a:picLocks noChangeAspect="1" noChangeArrowheads="1"/>
          </p:cNvPicPr>
          <p:nvPr/>
        </p:nvPicPr>
        <p:blipFill>
          <a:blip r:embed="rId3"/>
          <a:srcRect/>
          <a:stretch>
            <a:fillRect/>
          </a:stretch>
        </p:blipFill>
        <p:spPr bwMode="auto">
          <a:xfrm>
            <a:off x="282575" y="2057400"/>
            <a:ext cx="2917825" cy="403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a:xfrm>
            <a:off x="0" y="2198688"/>
            <a:ext cx="2419350" cy="2824162"/>
          </a:xfrm>
        </p:spPr>
        <p:txBody>
          <a:bodyPr/>
          <a:lstStyle/>
          <a:p>
            <a:r>
              <a:rPr lang="en-US" smtClean="0"/>
              <a:t>peoples lives are at stake  </a:t>
            </a:r>
          </a:p>
        </p:txBody>
      </p:sp>
      <p:pic>
        <p:nvPicPr>
          <p:cNvPr id="53250" name="Content Placeholder 3" descr="Live or die for truth and justice.jpg"/>
          <p:cNvPicPr>
            <a:picLocks noGrp="1" noChangeAspect="1"/>
          </p:cNvPicPr>
          <p:nvPr>
            <p:ph idx="1"/>
          </p:nvPr>
        </p:nvPicPr>
        <p:blipFill>
          <a:blip r:embed="rId3"/>
          <a:srcRect l="-75598" r="-75598"/>
          <a:stretch>
            <a:fillRect/>
          </a:stretch>
        </p:blipFill>
        <p:spPr>
          <a:xfrm>
            <a:off x="0" y="0"/>
            <a:ext cx="11139488" cy="6858000"/>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Is it time to have another fraternity discussion?</a:t>
            </a:r>
            <a:endParaRPr lang="en-US" dirty="0"/>
          </a:p>
        </p:txBody>
      </p:sp>
      <p:sp>
        <p:nvSpPr>
          <p:cNvPr id="55298" name="Content Placeholder 2"/>
          <p:cNvSpPr>
            <a:spLocks noGrp="1"/>
          </p:cNvSpPr>
          <p:nvPr>
            <p:ph idx="1"/>
          </p:nvPr>
        </p:nvSpPr>
        <p:spPr/>
        <p:txBody>
          <a:bodyPr/>
          <a:lstStyle/>
          <a:p>
            <a:r>
              <a:rPr lang="en-US" smtClean="0"/>
              <a:t>I will now show some clips or slides and try to restrain myself from comment.</a:t>
            </a:r>
          </a:p>
          <a:p>
            <a:r>
              <a:rPr lang="en-US" sz="3600" b="1" smtClean="0"/>
              <a:t>But you are encouraged to speak</a:t>
            </a:r>
          </a:p>
          <a:p>
            <a:r>
              <a:rPr lang="en-US" smtClean="0"/>
              <a:t>Do not worry if there is disagreement. As Franciscans we are tolerant and love diversity! We learn from each other and agree to disagree if necessary</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a:xfrm>
            <a:off x="457200" y="-296863"/>
            <a:ext cx="8229600" cy="1143001"/>
          </a:xfrm>
        </p:spPr>
        <p:txBody>
          <a:bodyPr/>
          <a:lstStyle/>
          <a:p>
            <a:r>
              <a:rPr lang="en-US" smtClean="0"/>
              <a:t>Income inequality</a:t>
            </a:r>
          </a:p>
        </p:txBody>
      </p:sp>
      <p:sp>
        <p:nvSpPr>
          <p:cNvPr id="3" name="Content Placeholder 2"/>
          <p:cNvSpPr>
            <a:spLocks noGrp="1"/>
          </p:cNvSpPr>
          <p:nvPr>
            <p:ph idx="1"/>
          </p:nvPr>
        </p:nvSpPr>
        <p:spPr>
          <a:xfrm>
            <a:off x="457200" y="846138"/>
            <a:ext cx="8229600" cy="6011862"/>
          </a:xfrm>
        </p:spPr>
        <p:txBody>
          <a:bodyPr rtlCol="0">
            <a:normAutofit lnSpcReduction="10000"/>
          </a:bodyPr>
          <a:lstStyle/>
          <a:p>
            <a:pPr fontAlgn="auto">
              <a:spcAft>
                <a:spcPts val="0"/>
              </a:spcAft>
              <a:buFont typeface="Arial"/>
              <a:buChar char="•"/>
              <a:defRPr/>
            </a:pPr>
            <a:r>
              <a:rPr lang="en-US" b="1" dirty="0" smtClean="0"/>
              <a:t>Global </a:t>
            </a:r>
            <a:r>
              <a:rPr lang="en-US" b="1" dirty="0"/>
              <a:t>Wealth Inequality - What you never knew you never </a:t>
            </a:r>
            <a:r>
              <a:rPr lang="en-US" b="1" dirty="0" smtClean="0"/>
              <a:t>knew (3:50 </a:t>
            </a:r>
            <a:r>
              <a:rPr lang="en-US" b="1" dirty="0" err="1" smtClean="0"/>
              <a:t>mins</a:t>
            </a:r>
            <a:r>
              <a:rPr lang="en-US" b="1" dirty="0" smtClean="0"/>
              <a:t>)</a:t>
            </a:r>
          </a:p>
          <a:p>
            <a:pPr fontAlgn="auto">
              <a:spcAft>
                <a:spcPts val="0"/>
              </a:spcAft>
              <a:buFont typeface="Arial"/>
              <a:buChar char="•"/>
              <a:defRPr/>
            </a:pPr>
            <a:r>
              <a:rPr lang="en-US" dirty="0">
                <a:hlinkClick r:id="rId3"/>
              </a:rPr>
              <a:t>http://www.youtube.com/watch?v=</a:t>
            </a:r>
            <a:r>
              <a:rPr lang="en-US" dirty="0" smtClean="0">
                <a:hlinkClick r:id="rId3"/>
              </a:rPr>
              <a:t>uWSxzjyMNpU</a:t>
            </a:r>
            <a:endParaRPr lang="en-US" dirty="0" smtClean="0"/>
          </a:p>
          <a:p>
            <a:pPr fontAlgn="auto">
              <a:spcAft>
                <a:spcPts val="0"/>
              </a:spcAft>
              <a:buFont typeface="Arial"/>
              <a:buChar char="•"/>
              <a:defRPr/>
            </a:pPr>
            <a:r>
              <a:rPr lang="en-US" dirty="0"/>
              <a:t>Who makes the rules?</a:t>
            </a:r>
          </a:p>
          <a:p>
            <a:pPr fontAlgn="auto">
              <a:spcAft>
                <a:spcPts val="0"/>
              </a:spcAft>
              <a:buFont typeface="Arial"/>
              <a:buChar char="•"/>
              <a:defRPr/>
            </a:pPr>
            <a:r>
              <a:rPr lang="en-US" dirty="0" smtClean="0"/>
              <a:t>Do </a:t>
            </a:r>
            <a:r>
              <a:rPr lang="en-US" dirty="0"/>
              <a:t>the rules need to be changed</a:t>
            </a:r>
            <a:r>
              <a:rPr lang="en-US" dirty="0" smtClean="0"/>
              <a:t>?</a:t>
            </a:r>
          </a:p>
          <a:p>
            <a:pPr fontAlgn="auto">
              <a:spcAft>
                <a:spcPts val="0"/>
              </a:spcAft>
              <a:buFont typeface="Arial"/>
              <a:buChar char="•"/>
              <a:defRPr/>
            </a:pPr>
            <a:r>
              <a:rPr lang="en-US" dirty="0" smtClean="0"/>
              <a:t>How do we change them?</a:t>
            </a:r>
          </a:p>
          <a:p>
            <a:pPr fontAlgn="auto">
              <a:spcAft>
                <a:spcPts val="0"/>
              </a:spcAft>
              <a:buFont typeface="Arial"/>
              <a:buChar char="•"/>
              <a:defRPr/>
            </a:pPr>
            <a:r>
              <a:rPr lang="en-US" dirty="0" smtClean="0"/>
              <a:t>How do we combat:</a:t>
            </a:r>
          </a:p>
          <a:p>
            <a:pPr lvl="1" fontAlgn="auto">
              <a:spcAft>
                <a:spcPts val="0"/>
              </a:spcAft>
              <a:buFont typeface="Arial"/>
              <a:buChar char="–"/>
              <a:defRPr/>
            </a:pPr>
            <a:r>
              <a:rPr lang="en-US" dirty="0" smtClean="0"/>
              <a:t> greed, apathy, denial &amp; ignorance?</a:t>
            </a:r>
          </a:p>
          <a:p>
            <a:pPr lvl="1" fontAlgn="auto">
              <a:spcAft>
                <a:spcPts val="0"/>
              </a:spcAft>
              <a:buFont typeface="Arial"/>
              <a:buChar char="–"/>
              <a:defRPr/>
            </a:pPr>
            <a:r>
              <a:rPr lang="en-US" smtClean="0"/>
              <a:t>Government &amp; media </a:t>
            </a:r>
            <a:r>
              <a:rPr lang="en-US" dirty="0" smtClean="0"/>
              <a:t>complicity &amp; collusion?</a:t>
            </a:r>
          </a:p>
          <a:p>
            <a:pPr lvl="1" fontAlgn="auto">
              <a:spcAft>
                <a:spcPts val="0"/>
              </a:spcAft>
              <a:buFont typeface="Arial"/>
              <a:buChar char="–"/>
              <a:defRPr/>
            </a:pPr>
            <a:r>
              <a:rPr lang="en-US" dirty="0" smtClean="0"/>
              <a:t>Resentment of protest?</a:t>
            </a:r>
            <a:endParaRPr lang="en-US" dirty="0"/>
          </a:p>
          <a:p>
            <a:pPr marL="0" indent="0" fontAlgn="auto">
              <a:spcAft>
                <a:spcPts val="0"/>
              </a:spcAft>
              <a:buFont typeface="Arial"/>
              <a:buNone/>
              <a:defRPr/>
            </a:pP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457200" y="274638"/>
            <a:ext cx="8229600" cy="2482850"/>
          </a:xfrm>
        </p:spPr>
        <p:txBody>
          <a:bodyPr/>
          <a:lstStyle/>
          <a:p>
            <a:r>
              <a:rPr lang="en-US" smtClean="0"/>
              <a:t>Simple, maybe trite, </a:t>
            </a:r>
            <a:br>
              <a:rPr lang="en-US" smtClean="0"/>
            </a:br>
            <a:r>
              <a:rPr lang="en-US" smtClean="0"/>
              <a:t>but nevertheless true:</a:t>
            </a:r>
          </a:p>
        </p:txBody>
      </p:sp>
      <p:sp>
        <p:nvSpPr>
          <p:cNvPr id="3" name="Content Placeholder 2"/>
          <p:cNvSpPr>
            <a:spLocks noGrp="1"/>
          </p:cNvSpPr>
          <p:nvPr>
            <p:ph idx="1"/>
          </p:nvPr>
        </p:nvSpPr>
        <p:spPr/>
        <p:txBody>
          <a:bodyPr rtlCol="0">
            <a:normAutofit fontScale="92500" lnSpcReduction="10000"/>
          </a:bodyPr>
          <a:lstStyle/>
          <a:p>
            <a:pPr marL="0" indent="0" fontAlgn="auto">
              <a:spcAft>
                <a:spcPts val="0"/>
              </a:spcAft>
              <a:buFont typeface="Arial"/>
              <a:buNone/>
              <a:defRPr/>
            </a:pPr>
            <a:endParaRPr lang="en-US" dirty="0" smtClean="0"/>
          </a:p>
          <a:p>
            <a:pPr marL="0" indent="0" fontAlgn="auto">
              <a:spcAft>
                <a:spcPts val="0"/>
              </a:spcAft>
              <a:buFont typeface="Arial"/>
              <a:buNone/>
              <a:defRPr/>
            </a:pPr>
            <a:endParaRPr lang="en-US" dirty="0"/>
          </a:p>
          <a:p>
            <a:pPr marL="0" indent="0" algn="ctr" fontAlgn="auto">
              <a:spcAft>
                <a:spcPts val="0"/>
              </a:spcAft>
              <a:buFont typeface="Arial"/>
              <a:buNone/>
              <a:defRPr/>
            </a:pPr>
            <a:r>
              <a:rPr lang="en-US" sz="4400" dirty="0"/>
              <a:t>“The world has enough for everyone's need, </a:t>
            </a:r>
            <a:endParaRPr lang="en-US" sz="4400" dirty="0" smtClean="0"/>
          </a:p>
          <a:p>
            <a:pPr marL="0" indent="0" algn="ctr" fontAlgn="auto">
              <a:spcAft>
                <a:spcPts val="0"/>
              </a:spcAft>
              <a:buFont typeface="Arial"/>
              <a:buNone/>
              <a:defRPr/>
            </a:pPr>
            <a:r>
              <a:rPr lang="en-US" sz="4400" dirty="0" smtClean="0"/>
              <a:t>but </a:t>
            </a:r>
            <a:r>
              <a:rPr lang="en-US" sz="4400" dirty="0"/>
              <a:t>not enough </a:t>
            </a:r>
            <a:endParaRPr lang="en-US" sz="4400" dirty="0" smtClean="0"/>
          </a:p>
          <a:p>
            <a:pPr marL="0" indent="0" algn="ctr" fontAlgn="auto">
              <a:spcAft>
                <a:spcPts val="0"/>
              </a:spcAft>
              <a:buFont typeface="Arial"/>
              <a:buNone/>
              <a:defRPr/>
            </a:pPr>
            <a:r>
              <a:rPr lang="en-US" sz="4400" dirty="0" smtClean="0"/>
              <a:t>for </a:t>
            </a:r>
            <a:r>
              <a:rPr lang="en-US" sz="4400" dirty="0"/>
              <a:t>everyone's greed.</a:t>
            </a:r>
            <a:r>
              <a:rPr lang="en-US" sz="4400" dirty="0" smtClean="0"/>
              <a:t>”</a:t>
            </a:r>
          </a:p>
          <a:p>
            <a:pPr marL="0" indent="0" algn="ctr" fontAlgn="auto">
              <a:spcAft>
                <a:spcPts val="0"/>
              </a:spcAft>
              <a:buFont typeface="Arial"/>
              <a:buNone/>
              <a:defRPr/>
            </a:pPr>
            <a:r>
              <a:rPr lang="en-US" sz="4400" dirty="0" smtClean="0"/>
              <a:t>Mahatma Gandhi</a:t>
            </a:r>
            <a:endParaRPr lang="en-US" sz="44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p:txBody>
          <a:bodyPr/>
          <a:lstStyle/>
          <a:p>
            <a:r>
              <a:rPr lang="en-US" smtClean="0"/>
              <a:t>One effect of the rules</a:t>
            </a:r>
          </a:p>
        </p:txBody>
      </p:sp>
      <p:sp>
        <p:nvSpPr>
          <p:cNvPr id="3" name="Content Placeholder 2"/>
          <p:cNvSpPr>
            <a:spLocks noGrp="1"/>
          </p:cNvSpPr>
          <p:nvPr>
            <p:ph idx="1"/>
          </p:nvPr>
        </p:nvSpPr>
        <p:spPr/>
        <p:txBody>
          <a:bodyPr rtlCol="0">
            <a:normAutofit fontScale="92500" lnSpcReduction="20000"/>
          </a:bodyPr>
          <a:lstStyle/>
          <a:p>
            <a:pPr fontAlgn="auto">
              <a:spcAft>
                <a:spcPts val="0"/>
              </a:spcAft>
              <a:buFont typeface="Arial"/>
              <a:buChar char="•"/>
              <a:defRPr/>
            </a:pPr>
            <a:r>
              <a:rPr lang="en-US" dirty="0"/>
              <a:t>Robert Fox, Executive Director, Oxfam Canada: "For every dollar we give in aid two are stolen through unfair trade …  The G8 countries have rigged trade rules, blocking trade's potential to wipe out poverty and instead increasing the global wealth divide.”</a:t>
            </a:r>
          </a:p>
          <a:p>
            <a:pPr fontAlgn="auto">
              <a:spcAft>
                <a:spcPts val="0"/>
              </a:spcAft>
              <a:buFont typeface="Arial"/>
              <a:buChar char="•"/>
              <a:defRPr/>
            </a:pPr>
            <a:r>
              <a:rPr lang="en-GB" dirty="0"/>
              <a:t>Molly Kane, Advocacy and Research Officer, Canadian Catholic Organization for Development and Peace: </a:t>
            </a:r>
            <a:r>
              <a:rPr lang="en-GB" dirty="0" smtClean="0"/>
              <a:t>“$</a:t>
            </a:r>
            <a:r>
              <a:rPr lang="en-GB" dirty="0"/>
              <a:t>130 billion </a:t>
            </a:r>
            <a:r>
              <a:rPr lang="en-GB" dirty="0" smtClean="0"/>
              <a:t>is given in </a:t>
            </a:r>
            <a:r>
              <a:rPr lang="en-GB" dirty="0"/>
              <a:t>yearly aid, </a:t>
            </a:r>
            <a:r>
              <a:rPr lang="en-GB" dirty="0" smtClean="0"/>
              <a:t>but$</a:t>
            </a:r>
            <a:r>
              <a:rPr lang="en-GB" dirty="0"/>
              <a:t>2 trillion goes back to the wealthy countries in payments, tariffs, etc.” </a:t>
            </a:r>
            <a:endParaRPr lang="en-US" dirty="0"/>
          </a:p>
          <a:p>
            <a:pPr marL="0" indent="0" fontAlgn="auto">
              <a:spcAft>
                <a:spcPts val="0"/>
              </a:spcAft>
              <a:buFont typeface="Arial"/>
              <a:buNone/>
              <a:defRPr/>
            </a:pP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How are the rules made?</a:t>
            </a:r>
            <a:br>
              <a:rPr lang="en-US" dirty="0" smtClean="0"/>
            </a:br>
            <a:r>
              <a:rPr lang="en-US" dirty="0" smtClean="0"/>
              <a:t>One theory is on the next slide</a:t>
            </a:r>
            <a:endParaRPr lang="en-US" dirty="0"/>
          </a:p>
        </p:txBody>
      </p:sp>
      <p:sp>
        <p:nvSpPr>
          <p:cNvPr id="60418" name="Content Placeholder 2"/>
          <p:cNvSpPr>
            <a:spLocks noGrp="1"/>
          </p:cNvSpPr>
          <p:nvPr>
            <p:ph idx="1"/>
          </p:nvPr>
        </p:nvSpPr>
        <p:spPr>
          <a:xfrm>
            <a:off x="457200" y="2757488"/>
            <a:ext cx="8229600" cy="4525962"/>
          </a:xfrm>
        </p:spPr>
        <p:txBody>
          <a:bodyPr/>
          <a:lstStyle/>
          <a:p>
            <a:pPr marL="0" indent="0" algn="ctr">
              <a:buFont typeface="Arial" charset="0"/>
              <a:buNone/>
            </a:pPr>
            <a:r>
              <a:rPr lang="en-US" smtClean="0"/>
              <a:t>Take a close look, then ask yourself is it</a:t>
            </a:r>
          </a:p>
          <a:p>
            <a:pPr marL="0" indent="0" algn="ctr">
              <a:buFont typeface="Arial" charset="0"/>
              <a:buNone/>
            </a:pPr>
            <a:r>
              <a:rPr lang="en-US" smtClean="0"/>
              <a:t>True?</a:t>
            </a:r>
          </a:p>
          <a:p>
            <a:pPr marL="0" indent="0" algn="ctr">
              <a:buFont typeface="Arial" charset="0"/>
              <a:buNone/>
            </a:pPr>
            <a:r>
              <a:rPr lang="en-US" smtClean="0"/>
              <a:t>Does it contain some truth?</a:t>
            </a:r>
          </a:p>
          <a:p>
            <a:pPr marL="0" indent="0" algn="ctr">
              <a:buFont typeface="Arial" charset="0"/>
              <a:buNone/>
            </a:pPr>
            <a:r>
              <a:rPr lang="en-US" smtClean="0"/>
              <a:t>Or is it just a crackpot conspiracy theory?</a:t>
            </a:r>
          </a:p>
          <a:p>
            <a:pPr marL="0" indent="0" algn="ctr">
              <a:buFont typeface="Arial" charset="0"/>
              <a:buNone/>
            </a:pPr>
            <a:endParaRPr lang="en-US" smtClean="0"/>
          </a:p>
          <a:p>
            <a:pPr marL="0" indent="0" algn="ctr">
              <a:buFont typeface="Arial" charset="0"/>
              <a:buNone/>
            </a:pPr>
            <a:r>
              <a:rPr lang="en-US" smtClean="0"/>
              <a:t>OK, so how are the rules made?</a:t>
            </a:r>
          </a:p>
          <a:p>
            <a:pPr marL="0" indent="0" algn="ctr">
              <a:buFont typeface="Arial" charset="0"/>
              <a:buNone/>
            </a:pPr>
            <a:endParaRPr lang="en-US" smtClean="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Content Placeholder 3"/>
          <p:cNvPicPr>
            <a:picLocks noGrp="1"/>
          </p:cNvPicPr>
          <p:nvPr>
            <p:ph idx="1"/>
          </p:nvPr>
        </p:nvPicPr>
        <p:blipFill>
          <a:blip r:embed="rId3"/>
          <a:srcRect t="-2180" b="-2180"/>
          <a:stretch>
            <a:fillRect/>
          </a:stretch>
        </p:blipFill>
        <p:spPr>
          <a:xfrm>
            <a:off x="457200" y="0"/>
            <a:ext cx="8229600" cy="6858000"/>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p:txBody>
          <a:bodyPr/>
          <a:lstStyle/>
          <a:p>
            <a:r>
              <a:rPr lang="en-US" smtClean="0"/>
              <a:t>Who does the law benefit?</a:t>
            </a:r>
          </a:p>
        </p:txBody>
      </p:sp>
      <p:sp>
        <p:nvSpPr>
          <p:cNvPr id="3" name="Content Placeholder 2"/>
          <p:cNvSpPr>
            <a:spLocks noGrp="1"/>
          </p:cNvSpPr>
          <p:nvPr>
            <p:ph idx="1"/>
          </p:nvPr>
        </p:nvSpPr>
        <p:spPr>
          <a:xfrm>
            <a:off x="457200" y="1417638"/>
            <a:ext cx="8229600" cy="3678237"/>
          </a:xfrm>
        </p:spPr>
        <p:txBody>
          <a:bodyPr rtlCol="0">
            <a:normAutofit lnSpcReduction="10000"/>
          </a:bodyPr>
          <a:lstStyle/>
          <a:p>
            <a:pPr marL="0" indent="0" algn="ctr" fontAlgn="auto">
              <a:spcAft>
                <a:spcPts val="0"/>
              </a:spcAft>
              <a:buFont typeface="Arial"/>
              <a:buNone/>
              <a:defRPr/>
            </a:pPr>
            <a:r>
              <a:rPr lang="en-US" dirty="0"/>
              <a:t>"The law is like a snake, it bites </a:t>
            </a:r>
            <a:endParaRPr lang="en-US" dirty="0" smtClean="0"/>
          </a:p>
          <a:p>
            <a:pPr marL="0" indent="0" algn="ctr" fontAlgn="auto">
              <a:spcAft>
                <a:spcPts val="0"/>
              </a:spcAft>
              <a:buFont typeface="Arial"/>
              <a:buNone/>
              <a:defRPr/>
            </a:pPr>
            <a:r>
              <a:rPr lang="en-US" dirty="0" smtClean="0"/>
              <a:t>just </a:t>
            </a:r>
            <a:r>
              <a:rPr lang="en-US" dirty="0"/>
              <a:t>the barefooted...</a:t>
            </a:r>
            <a:r>
              <a:rPr lang="en-US" dirty="0" smtClean="0"/>
              <a:t>!” </a:t>
            </a:r>
          </a:p>
          <a:p>
            <a:pPr marL="0" indent="0" algn="ctr" fontAlgn="auto">
              <a:spcAft>
                <a:spcPts val="0"/>
              </a:spcAft>
              <a:buFont typeface="Arial"/>
              <a:buNone/>
              <a:defRPr/>
            </a:pPr>
            <a:endParaRPr lang="en-US" dirty="0" smtClean="0"/>
          </a:p>
          <a:p>
            <a:pPr marL="0" indent="0" algn="ctr" fontAlgn="auto">
              <a:spcAft>
                <a:spcPts val="0"/>
              </a:spcAft>
              <a:buFont typeface="Arial"/>
              <a:buNone/>
              <a:defRPr/>
            </a:pPr>
            <a:r>
              <a:rPr lang="en-US" dirty="0" smtClean="0"/>
              <a:t> </a:t>
            </a:r>
            <a:r>
              <a:rPr lang="en-US" dirty="0"/>
              <a:t>Archbishop Oscar </a:t>
            </a:r>
            <a:r>
              <a:rPr lang="en-US" dirty="0" err="1"/>
              <a:t>Arnulfo</a:t>
            </a:r>
            <a:r>
              <a:rPr lang="en-US" dirty="0"/>
              <a:t> </a:t>
            </a:r>
            <a:r>
              <a:rPr lang="en-US" dirty="0" smtClean="0"/>
              <a:t>Romero</a:t>
            </a:r>
          </a:p>
          <a:p>
            <a:pPr marL="0" indent="0" algn="ctr" fontAlgn="auto">
              <a:spcAft>
                <a:spcPts val="0"/>
              </a:spcAft>
              <a:buFont typeface="Arial"/>
              <a:buNone/>
              <a:defRPr/>
            </a:pPr>
            <a:endParaRPr lang="en-US" b="1" dirty="0" smtClean="0"/>
          </a:p>
          <a:p>
            <a:pPr marL="0" indent="0" algn="ctr" fontAlgn="auto">
              <a:spcAft>
                <a:spcPts val="0"/>
              </a:spcAft>
              <a:buFont typeface="Arial"/>
              <a:buNone/>
              <a:defRPr/>
            </a:pPr>
            <a:r>
              <a:rPr lang="en-US" b="1" dirty="0" smtClean="0"/>
              <a:t>Vatican </a:t>
            </a:r>
            <a:r>
              <a:rPr lang="en-US" b="1" dirty="0"/>
              <a:t>official says Archbishop Romero's sainthood cause 'unblocked'</a:t>
            </a:r>
            <a:endParaRPr lang="en-US" dirty="0"/>
          </a:p>
          <a:p>
            <a:pPr marL="0" indent="0" algn="ctr" fontAlgn="auto">
              <a:spcAft>
                <a:spcPts val="0"/>
              </a:spcAft>
              <a:buFont typeface="Arial"/>
              <a:buNone/>
              <a:defRPr/>
            </a:pP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Content Placeholder 3"/>
          <p:cNvPicPr>
            <a:picLocks noGrp="1" noChangeAspect="1"/>
          </p:cNvPicPr>
          <p:nvPr>
            <p:ph idx="1"/>
          </p:nvPr>
        </p:nvPicPr>
        <p:blipFill>
          <a:blip r:embed="rId3"/>
          <a:srcRect l="-17809" r="-17809"/>
          <a:stretch>
            <a:fillRect/>
          </a:stretch>
        </p:blipFill>
        <p:spPr>
          <a:xfrm>
            <a:off x="-1341438" y="98425"/>
            <a:ext cx="11966576" cy="6580188"/>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Content Placeholder 3"/>
          <p:cNvPicPr>
            <a:picLocks noGrp="1" noChangeAspect="1"/>
          </p:cNvPicPr>
          <p:nvPr>
            <p:ph idx="1"/>
          </p:nvPr>
        </p:nvPicPr>
        <p:blipFill>
          <a:blip r:embed="rId2"/>
          <a:srcRect l="-13678" r="-13678"/>
          <a:stretch>
            <a:fillRect/>
          </a:stretch>
        </p:blipFill>
        <p:spPr>
          <a:xfrm>
            <a:off x="-1597025" y="0"/>
            <a:ext cx="12469813" cy="6858000"/>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a:bodyPr>
          <a:lstStyle/>
          <a:p>
            <a:pPr marL="0" indent="0" fontAlgn="auto">
              <a:spcAft>
                <a:spcPts val="0"/>
              </a:spcAft>
              <a:buFont typeface="Wingdings" charset="0"/>
              <a:buNone/>
              <a:defRPr/>
            </a:pPr>
            <a:r>
              <a:rPr lang="en-US" dirty="0">
                <a:latin typeface="Times New Roman" pitchFamily="-110" charset="0"/>
              </a:rPr>
              <a:t>Francis was not only a man who prayed, but, as his biographer Thomas of </a:t>
            </a:r>
            <a:r>
              <a:rPr lang="en-US" dirty="0" err="1">
                <a:latin typeface="Times New Roman" pitchFamily="-110" charset="0"/>
              </a:rPr>
              <a:t>Celano</a:t>
            </a:r>
            <a:r>
              <a:rPr lang="en-US" dirty="0">
                <a:latin typeface="Times New Roman" pitchFamily="-110" charset="0"/>
              </a:rPr>
              <a:t> says, he was "a man become </a:t>
            </a:r>
            <a:r>
              <a:rPr lang="en-US" dirty="0" smtClean="0">
                <a:latin typeface="Times New Roman" pitchFamily="-110" charset="0"/>
              </a:rPr>
              <a:t>prayer”. </a:t>
            </a:r>
            <a:r>
              <a:rPr lang="en-US" dirty="0">
                <a:latin typeface="Times New Roman" pitchFamily="-110" charset="0"/>
              </a:rPr>
              <a:t>The presence of God transfigured him until He made him "another Christ".</a:t>
            </a:r>
            <a:r>
              <a:rPr lang="en-US" sz="3600" dirty="0">
                <a:solidFill>
                  <a:srgbClr val="DBBF9F"/>
                </a:solidFill>
                <a:latin typeface="Times New Roman" pitchFamily="-110" charset="0"/>
              </a:rPr>
              <a:t> </a:t>
            </a:r>
          </a:p>
          <a:p>
            <a:pPr fontAlgn="auto">
              <a:spcAft>
                <a:spcPts val="0"/>
              </a:spcAft>
              <a:buFont typeface="Arial"/>
              <a:buChar char="•"/>
              <a:defRPr/>
            </a:pP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Content Placeholder 3" descr="George Orwell on war.jpg"/>
          <p:cNvPicPr>
            <a:picLocks noGrp="1" noChangeAspect="1"/>
          </p:cNvPicPr>
          <p:nvPr>
            <p:ph idx="1"/>
          </p:nvPr>
        </p:nvPicPr>
        <p:blipFill>
          <a:blip r:embed="rId3"/>
          <a:srcRect l="-70007" r="-70007"/>
          <a:stretch>
            <a:fillRect/>
          </a:stretch>
        </p:blipFill>
        <p:spPr>
          <a:xfrm>
            <a:off x="-3071813" y="211138"/>
            <a:ext cx="11758613" cy="6467475"/>
          </a:xfrm>
        </p:spPr>
      </p:pic>
      <p:sp>
        <p:nvSpPr>
          <p:cNvPr id="67586" name="Rectangle 5"/>
          <p:cNvSpPr>
            <a:spLocks noChangeArrowheads="1"/>
          </p:cNvSpPr>
          <p:nvPr/>
        </p:nvSpPr>
        <p:spPr bwMode="auto">
          <a:xfrm>
            <a:off x="5575300" y="1341438"/>
            <a:ext cx="3568700" cy="5694362"/>
          </a:xfrm>
          <a:prstGeom prst="rect">
            <a:avLst/>
          </a:prstGeom>
          <a:noFill/>
          <a:ln w="9525">
            <a:noFill/>
            <a:miter lim="800000"/>
            <a:headEnd/>
            <a:tailEnd/>
          </a:ln>
        </p:spPr>
        <p:txBody>
          <a:bodyPr>
            <a:spAutoFit/>
          </a:bodyPr>
          <a:lstStyle/>
          <a:p>
            <a:r>
              <a:rPr lang="en-US" sz="2800">
                <a:latin typeface="Calibri" pitchFamily="34" charset="0"/>
              </a:rPr>
              <a:t>Who stands to gain financially from war and unrest in the Middle East?</a:t>
            </a:r>
          </a:p>
          <a:p>
            <a:r>
              <a:rPr lang="en-US" sz="2800">
                <a:latin typeface="Calibri" pitchFamily="34" charset="0"/>
              </a:rPr>
              <a:t>Oil exporters. The more war looms, the higher the premium they fetch.</a:t>
            </a:r>
          </a:p>
          <a:p>
            <a:r>
              <a:rPr lang="en-US" sz="2800">
                <a:latin typeface="Calibri" pitchFamily="34" charset="0"/>
              </a:rPr>
              <a:t>Who are they?</a:t>
            </a:r>
          </a:p>
          <a:p>
            <a:r>
              <a:rPr lang="en-US" sz="2800">
                <a:latin typeface="Calibri" pitchFamily="34" charset="0"/>
              </a:rPr>
              <a:t>Russia, Iran, Saudi Arabia, Qatar, Venezuela and …..*</a:t>
            </a:r>
          </a:p>
          <a:p>
            <a:r>
              <a:rPr lang="en-US" sz="2800">
                <a:latin typeface="Calibri" pitchFamily="34" charset="0"/>
              </a:rPr>
              <a:t>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a:xfrm>
            <a:off x="457200" y="-296863"/>
            <a:ext cx="8229600" cy="1143001"/>
          </a:xfrm>
        </p:spPr>
        <p:txBody>
          <a:bodyPr/>
          <a:lstStyle/>
          <a:p>
            <a:r>
              <a:rPr lang="en-US" smtClean="0"/>
              <a:t>ANOTHER EXAMPLE - TAXES</a:t>
            </a:r>
          </a:p>
        </p:txBody>
      </p:sp>
      <p:sp>
        <p:nvSpPr>
          <p:cNvPr id="3" name="Content Placeholder 2"/>
          <p:cNvSpPr>
            <a:spLocks noGrp="1"/>
          </p:cNvSpPr>
          <p:nvPr>
            <p:ph idx="1"/>
          </p:nvPr>
        </p:nvSpPr>
        <p:spPr>
          <a:xfrm>
            <a:off x="0" y="846138"/>
            <a:ext cx="9144000" cy="6343650"/>
          </a:xfrm>
        </p:spPr>
        <p:txBody>
          <a:bodyPr rtlCol="0">
            <a:normAutofit lnSpcReduction="10000"/>
          </a:bodyPr>
          <a:lstStyle/>
          <a:p>
            <a:pPr fontAlgn="auto">
              <a:spcAft>
                <a:spcPts val="0"/>
              </a:spcAft>
              <a:buFont typeface="Arial"/>
              <a:buChar char="•"/>
              <a:defRPr/>
            </a:pPr>
            <a:r>
              <a:rPr lang="en-US" dirty="0" smtClean="0"/>
              <a:t>Offshore bank accounts are legal</a:t>
            </a:r>
          </a:p>
          <a:p>
            <a:pPr fontAlgn="auto">
              <a:spcAft>
                <a:spcPts val="0"/>
              </a:spcAft>
              <a:buFont typeface="Arial"/>
              <a:buChar char="•"/>
              <a:defRPr/>
            </a:pPr>
            <a:r>
              <a:rPr lang="en-US" dirty="0" smtClean="0"/>
              <a:t>They exist to avoid taxes</a:t>
            </a:r>
          </a:p>
          <a:p>
            <a:pPr fontAlgn="auto">
              <a:spcAft>
                <a:spcPts val="0"/>
              </a:spcAft>
              <a:buFont typeface="Arial"/>
              <a:buChar char="•"/>
              <a:defRPr/>
            </a:pPr>
            <a:r>
              <a:rPr lang="en-US" dirty="0" smtClean="0"/>
              <a:t>Apple repatriated $30 billion in profits from Ireland and paid no taxes*</a:t>
            </a:r>
          </a:p>
          <a:p>
            <a:pPr fontAlgn="auto">
              <a:spcAft>
                <a:spcPts val="0"/>
              </a:spcAft>
              <a:buFont typeface="Arial"/>
              <a:buChar char="•"/>
              <a:defRPr/>
            </a:pPr>
            <a:r>
              <a:rPr lang="en-US" dirty="0" smtClean="0"/>
              <a:t>Income tax is hugely unfair, increasingly shifting the national tax burden onto the wage-earning middle classes … in 1945 corporations paid 47% of total US income tax, today its 19% and falling.*</a:t>
            </a:r>
          </a:p>
          <a:p>
            <a:pPr fontAlgn="auto">
              <a:spcAft>
                <a:spcPts val="0"/>
              </a:spcAft>
              <a:buFont typeface="Arial"/>
              <a:buChar char="•"/>
              <a:defRPr/>
            </a:pPr>
            <a:r>
              <a:rPr lang="en-US" dirty="0" smtClean="0"/>
              <a:t>Individuals contribution rose from 53% to 81%.*</a:t>
            </a:r>
          </a:p>
          <a:p>
            <a:pPr fontAlgn="auto">
              <a:spcAft>
                <a:spcPts val="0"/>
              </a:spcAft>
              <a:buFont typeface="Arial"/>
              <a:buChar char="•"/>
              <a:defRPr/>
            </a:pPr>
            <a:r>
              <a:rPr lang="en-US" dirty="0" smtClean="0"/>
              <a:t>Who makes the rules, and for whose benefit?</a:t>
            </a:r>
          </a:p>
          <a:p>
            <a:pPr fontAlgn="auto">
              <a:spcAft>
                <a:spcPts val="0"/>
              </a:spcAft>
              <a:buFont typeface="Arial"/>
              <a:buChar char="•"/>
              <a:defRPr/>
            </a:pPr>
            <a:r>
              <a:rPr lang="en-US" dirty="0" smtClean="0"/>
              <a:t>Who cares? Oh, wait:</a:t>
            </a:r>
          </a:p>
          <a:p>
            <a:pPr fontAlgn="auto">
              <a:spcAft>
                <a:spcPts val="0"/>
              </a:spcAft>
              <a:buFont typeface="Arial"/>
              <a:buChar char="•"/>
              <a:defRPr/>
            </a:pPr>
            <a:r>
              <a:rPr lang="en-US" dirty="0" smtClean="0"/>
              <a:t>What about the preferential option for the poor?</a:t>
            </a:r>
          </a:p>
          <a:p>
            <a:pPr fontAlgn="auto">
              <a:spcAft>
                <a:spcPts val="0"/>
              </a:spcAft>
              <a:buFont typeface="Arial"/>
              <a:buChar char="•"/>
              <a:defRPr/>
            </a:pPr>
            <a:endParaRPr lang="en-US" dirty="0" smtClean="0"/>
          </a:p>
          <a:p>
            <a:pPr fontAlgn="auto">
              <a:spcAft>
                <a:spcPts val="0"/>
              </a:spcAft>
              <a:buFont typeface="Arial"/>
              <a:buChar char="•"/>
              <a:defRPr/>
            </a:pP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Content Placeholder 3"/>
          <p:cNvPicPr>
            <a:picLocks noGrp="1"/>
          </p:cNvPicPr>
          <p:nvPr>
            <p:ph idx="1"/>
          </p:nvPr>
        </p:nvPicPr>
        <p:blipFill>
          <a:blip r:embed="rId3"/>
          <a:srcRect t="-627" b="-627"/>
          <a:stretch>
            <a:fillRect/>
          </a:stretch>
        </p:blipFill>
        <p:spPr>
          <a:xfrm>
            <a:off x="457200" y="141288"/>
            <a:ext cx="8229600" cy="6716712"/>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Content Placeholder 2"/>
          <p:cNvSpPr>
            <a:spLocks noGrp="1"/>
          </p:cNvSpPr>
          <p:nvPr>
            <p:ph idx="1"/>
          </p:nvPr>
        </p:nvSpPr>
        <p:spPr>
          <a:xfrm>
            <a:off x="457200" y="895350"/>
            <a:ext cx="8229600" cy="6573838"/>
          </a:xfrm>
        </p:spPr>
        <p:txBody>
          <a:bodyPr/>
          <a:lstStyle/>
          <a:p>
            <a:r>
              <a:rPr lang="en-US" smtClean="0"/>
              <a:t>“The price of apathy towards public affairs is to be ruled by evil men.” (Plato) </a:t>
            </a:r>
          </a:p>
          <a:p>
            <a:r>
              <a:rPr lang="en-US" smtClean="0"/>
              <a:t>“What good fortune for governments that the people do not think.” &amp; “What luck for rulers that men do not think.” (Adolf Hitler) </a:t>
            </a:r>
          </a:p>
          <a:p>
            <a:r>
              <a:rPr lang="en-US" smtClean="0"/>
              <a:t> “The world is a dangerous place, not because of those who do evil, but because of those who look on and do nothing.” (Albert Einstein).</a:t>
            </a:r>
          </a:p>
          <a:p>
            <a:endParaRPr lang="en-US" smtClean="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Content Placeholder 3"/>
          <p:cNvPicPr>
            <a:picLocks noGrp="1"/>
          </p:cNvPicPr>
          <p:nvPr>
            <p:ph idx="1"/>
          </p:nvPr>
        </p:nvPicPr>
        <p:blipFill>
          <a:blip r:embed="rId3"/>
          <a:srcRect l="-10001" r="-10001"/>
          <a:stretch>
            <a:fillRect/>
          </a:stretch>
        </p:blipFill>
        <p:spPr>
          <a:xfrm>
            <a:off x="177800" y="0"/>
            <a:ext cx="8229600" cy="6858000"/>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Content Placeholder 2"/>
          <p:cNvSpPr>
            <a:spLocks noGrp="1"/>
          </p:cNvSpPr>
          <p:nvPr>
            <p:ph idx="1"/>
          </p:nvPr>
        </p:nvSpPr>
        <p:spPr/>
        <p:txBody>
          <a:bodyPr/>
          <a:lstStyle/>
          <a:p>
            <a:pPr marL="0" indent="0" algn="ctr">
              <a:buFont typeface="Arial" charset="0"/>
              <a:buNone/>
            </a:pPr>
            <a:r>
              <a:rPr lang="en-US" sz="4000" smtClean="0"/>
              <a:t>Is this why?</a:t>
            </a:r>
          </a:p>
          <a:p>
            <a:pPr marL="0" indent="0" algn="ctr">
              <a:buFont typeface="Arial" charset="0"/>
              <a:buNone/>
            </a:pPr>
            <a:endParaRPr lang="en-US" sz="4000" smtClean="0"/>
          </a:p>
          <a:p>
            <a:pPr marL="0" indent="0" algn="ctr">
              <a:buFont typeface="Arial" charset="0"/>
              <a:buNone/>
            </a:pPr>
            <a:endParaRPr lang="en-US" sz="4000" smtClean="0">
              <a:latin typeface="Wingdings" pitchFamily="2" charset="2"/>
            </a:endParaRPr>
          </a:p>
          <a:p>
            <a:pPr marL="0" indent="0" algn="ctr">
              <a:buFont typeface="Arial" charset="0"/>
              <a:buNone/>
            </a:pPr>
            <a:r>
              <a:rPr lang="en-US" sz="4000" smtClean="0">
                <a:latin typeface="Wingdings" pitchFamily="2" charset="2"/>
              </a:rPr>
              <a: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Content Placeholder 3" descr="Bargain basement High price of low cost.jpg"/>
          <p:cNvPicPr>
            <a:picLocks noGrp="1" noChangeAspect="1"/>
          </p:cNvPicPr>
          <p:nvPr>
            <p:ph idx="1"/>
          </p:nvPr>
        </p:nvPicPr>
        <p:blipFill>
          <a:blip r:embed="rId2"/>
          <a:srcRect l="-12766" r="-12766"/>
          <a:stretch>
            <a:fillRect/>
          </a:stretch>
        </p:blipFill>
        <p:spPr>
          <a:xfrm>
            <a:off x="-515938" y="58738"/>
            <a:ext cx="10325101" cy="6734175"/>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p:txBody>
          <a:bodyPr/>
          <a:lstStyle/>
          <a:p>
            <a:r>
              <a:rPr lang="en-US" smtClean="0"/>
              <a:t>Pope Francis on fair trade</a:t>
            </a:r>
          </a:p>
        </p:txBody>
      </p:sp>
      <p:sp>
        <p:nvSpPr>
          <p:cNvPr id="78850" name="Content Placeholder 2"/>
          <p:cNvSpPr>
            <a:spLocks noGrp="1"/>
          </p:cNvSpPr>
          <p:nvPr>
            <p:ph idx="1"/>
          </p:nvPr>
        </p:nvSpPr>
        <p:spPr/>
        <p:txBody>
          <a:bodyPr/>
          <a:lstStyle/>
          <a:p>
            <a:pPr marL="0" indent="0">
              <a:buFont typeface="Arial" charset="0"/>
              <a:buNone/>
            </a:pPr>
            <a:r>
              <a:rPr lang="en-US" sz="4000" smtClean="0"/>
              <a:t>"Not paying fairly, not giving a job because you are only looking at balance sheets, only looking at how to make a profit. That goes against God!”</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Content Placeholder 3" descr="Walmart.jpg"/>
          <p:cNvPicPr>
            <a:picLocks noGrp="1" noChangeAspect="1"/>
          </p:cNvPicPr>
          <p:nvPr>
            <p:ph idx="1"/>
          </p:nvPr>
        </p:nvPicPr>
        <p:blipFill>
          <a:blip r:embed="rId3"/>
          <a:srcRect l="-45000" r="-45000"/>
          <a:stretch>
            <a:fillRect/>
          </a:stretch>
        </p:blipFill>
        <p:spPr>
          <a:xfrm>
            <a:off x="457200" y="0"/>
            <a:ext cx="8686800" cy="6858000"/>
          </a:xfr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SO GLAD CANADIANS ARE NOT LIKE THAT! REALLY? DO NOT GET SMUG!</a:t>
            </a:r>
            <a:endParaRPr lang="en-US" dirty="0"/>
          </a:p>
        </p:txBody>
      </p:sp>
      <p:sp>
        <p:nvSpPr>
          <p:cNvPr id="3" name="Content Placeholder 2"/>
          <p:cNvSpPr>
            <a:spLocks noGrp="1"/>
          </p:cNvSpPr>
          <p:nvPr>
            <p:ph idx="1"/>
          </p:nvPr>
        </p:nvSpPr>
        <p:spPr>
          <a:xfrm>
            <a:off x="457200" y="1600200"/>
            <a:ext cx="8229600" cy="5257800"/>
          </a:xfrm>
        </p:spPr>
        <p:txBody>
          <a:bodyPr rtlCol="0">
            <a:normAutofit fontScale="92500" lnSpcReduction="20000"/>
          </a:bodyPr>
          <a:lstStyle/>
          <a:p>
            <a:pPr fontAlgn="auto">
              <a:spcAft>
                <a:spcPts val="0"/>
              </a:spcAft>
              <a:buFont typeface="Arial"/>
              <a:buChar char="•"/>
              <a:defRPr/>
            </a:pPr>
            <a:r>
              <a:rPr lang="en-US" b="1" dirty="0"/>
              <a:t>Canadian mining companies are a </a:t>
            </a:r>
            <a:r>
              <a:rPr lang="en-US" b="1" dirty="0" smtClean="0"/>
              <a:t>major force </a:t>
            </a:r>
            <a:r>
              <a:rPr lang="en-US" b="1" dirty="0"/>
              <a:t>worldwide and their human rights and environmental reputation is </a:t>
            </a:r>
            <a:r>
              <a:rPr lang="en-US" b="1" dirty="0" smtClean="0"/>
              <a:t>too often very bad</a:t>
            </a:r>
            <a:endParaRPr lang="en-US" b="1" dirty="0"/>
          </a:p>
          <a:p>
            <a:pPr fontAlgn="auto">
              <a:spcAft>
                <a:spcPts val="0"/>
              </a:spcAft>
              <a:buFont typeface="Arial"/>
              <a:buChar char="•"/>
              <a:defRPr/>
            </a:pPr>
            <a:r>
              <a:rPr lang="en-US" b="1" dirty="0" smtClean="0"/>
              <a:t>Canadian </a:t>
            </a:r>
            <a:r>
              <a:rPr lang="en-US" b="1" dirty="0"/>
              <a:t>mining companies subject of worldwide protests</a:t>
            </a:r>
          </a:p>
          <a:p>
            <a:pPr fontAlgn="auto">
              <a:spcAft>
                <a:spcPts val="0"/>
              </a:spcAft>
              <a:buFont typeface="Arial"/>
              <a:buChar char="•"/>
              <a:defRPr/>
            </a:pPr>
            <a:r>
              <a:rPr lang="en-US" b="1" dirty="0"/>
              <a:t>Citizen's groups in at least 10 countries complaining about gold and silver miners' environmental </a:t>
            </a:r>
            <a:r>
              <a:rPr lang="en-US" b="1" dirty="0" smtClean="0"/>
              <a:t>practices</a:t>
            </a:r>
          </a:p>
          <a:p>
            <a:pPr fontAlgn="auto">
              <a:spcAft>
                <a:spcPts val="0"/>
              </a:spcAft>
              <a:buFont typeface="Arial"/>
              <a:buChar char="•"/>
              <a:defRPr/>
            </a:pPr>
            <a:r>
              <a:rPr lang="en-US" dirty="0"/>
              <a:t>e</a:t>
            </a:r>
            <a:r>
              <a:rPr lang="en-US" smtClean="0"/>
              <a:t>.g</a:t>
            </a:r>
            <a:r>
              <a:rPr lang="en-US" dirty="0" smtClean="0"/>
              <a:t>. on 21 </a:t>
            </a:r>
            <a:r>
              <a:rPr lang="en-US" dirty="0"/>
              <a:t>March </a:t>
            </a:r>
            <a:r>
              <a:rPr lang="en-US" dirty="0" smtClean="0"/>
              <a:t>2013, </a:t>
            </a:r>
            <a:r>
              <a:rPr lang="en-US" dirty="0"/>
              <a:t>Catholic priests marched with 5,000 locals in Matagalpa, Nicaragua, against a project owned by Vancouver-based B2Gold Corp</a:t>
            </a:r>
            <a:r>
              <a:rPr lang="en-US" dirty="0" smtClean="0"/>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Francis was also </a:t>
            </a:r>
            <a:br>
              <a:rPr lang="en-US" dirty="0" smtClean="0"/>
            </a:br>
            <a:r>
              <a:rPr lang="en-US" dirty="0" smtClean="0"/>
              <a:t>a man of action</a:t>
            </a:r>
            <a:endParaRPr lang="en-US" dirty="0"/>
          </a:p>
        </p:txBody>
      </p:sp>
      <p:sp>
        <p:nvSpPr>
          <p:cNvPr id="22530" name="Content Placeholder 2"/>
          <p:cNvSpPr>
            <a:spLocks noGrp="1"/>
          </p:cNvSpPr>
          <p:nvPr>
            <p:ph idx="1"/>
          </p:nvPr>
        </p:nvSpPr>
        <p:spPr/>
        <p:txBody>
          <a:bodyPr/>
          <a:lstStyle/>
          <a:p>
            <a:r>
              <a:rPr lang="en-US" smtClean="0"/>
              <a:t>Although he is reputed to have said: “Preach - use words if you must,” actually what he wrote in Chapter 17 of the Rule of 1221 was: “All the Friars . . . should preach by their example.” In some translations “example” is rendered as “deeds” or “works.” </a:t>
            </a:r>
          </a:p>
          <a:p>
            <a:r>
              <a:rPr lang="en-US" smtClean="0"/>
              <a:t>Of course, this applies to Secular Franciscans as well!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p:cNvSpPr>
          <p:nvPr>
            <p:ph type="title"/>
          </p:nvPr>
        </p:nvSpPr>
        <p:spPr/>
        <p:txBody>
          <a:bodyPr/>
          <a:lstStyle/>
          <a:p>
            <a:r>
              <a:rPr lang="en-US" smtClean="0"/>
              <a:t>Who makes the rules?</a:t>
            </a:r>
          </a:p>
        </p:txBody>
      </p:sp>
      <p:sp>
        <p:nvSpPr>
          <p:cNvPr id="3" name="Content Placeholder 2"/>
          <p:cNvSpPr>
            <a:spLocks noGrp="1"/>
          </p:cNvSpPr>
          <p:nvPr>
            <p:ph idx="1"/>
          </p:nvPr>
        </p:nvSpPr>
        <p:spPr/>
        <p:txBody>
          <a:bodyPr rtlCol="0">
            <a:normAutofit fontScale="92500" lnSpcReduction="20000"/>
          </a:bodyPr>
          <a:lstStyle/>
          <a:p>
            <a:pPr fontAlgn="auto">
              <a:spcAft>
                <a:spcPts val="0"/>
              </a:spcAft>
              <a:buFont typeface="Arial"/>
              <a:buChar char="•"/>
              <a:defRPr/>
            </a:pPr>
            <a:r>
              <a:rPr lang="en-US" dirty="0"/>
              <a:t>Bill C-300, a private members bill tabled by Liberal Member of Parliament </a:t>
            </a:r>
            <a:r>
              <a:rPr lang="en-US" b="1" dirty="0"/>
              <a:t>John McKay</a:t>
            </a:r>
            <a:r>
              <a:rPr lang="en-US" dirty="0"/>
              <a:t>, proposed giving the government authority to investigate complaints against resources companies operating abroad, and withholding public money from offenders.</a:t>
            </a:r>
          </a:p>
          <a:p>
            <a:pPr fontAlgn="auto">
              <a:spcAft>
                <a:spcPts val="0"/>
              </a:spcAft>
              <a:buFont typeface="Arial"/>
              <a:buChar char="•"/>
              <a:defRPr/>
            </a:pPr>
            <a:r>
              <a:rPr lang="en-US" i="1" dirty="0" smtClean="0"/>
              <a:t>It  </a:t>
            </a:r>
            <a:r>
              <a:rPr lang="en-US" i="1" dirty="0"/>
              <a:t>would have made government political and financial support contingent on compliance.</a:t>
            </a:r>
          </a:p>
          <a:p>
            <a:pPr fontAlgn="auto">
              <a:spcAft>
                <a:spcPts val="0"/>
              </a:spcAft>
              <a:buFont typeface="Arial"/>
              <a:buChar char="•"/>
              <a:defRPr/>
            </a:pPr>
            <a:endParaRPr lang="en-US" i="1" dirty="0"/>
          </a:p>
          <a:p>
            <a:pPr fontAlgn="auto">
              <a:spcAft>
                <a:spcPts val="0"/>
              </a:spcAft>
              <a:buFont typeface="Arial"/>
              <a:buChar char="•"/>
              <a:defRPr/>
            </a:pPr>
            <a:r>
              <a:rPr lang="en-US" i="1" dirty="0"/>
              <a:t>Bill C-300, however, was defeated by six votes in a minority parliament </a:t>
            </a:r>
            <a:r>
              <a:rPr lang="en-US" i="1" dirty="0" smtClean="0"/>
              <a:t>in 2010.</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a:xfrm>
            <a:off x="457200" y="-296863"/>
            <a:ext cx="8229600" cy="1143001"/>
          </a:xfrm>
        </p:spPr>
        <p:txBody>
          <a:bodyPr/>
          <a:lstStyle/>
          <a:p>
            <a:r>
              <a:rPr lang="en-US" smtClean="0"/>
              <a:t>Is our silence consent?</a:t>
            </a:r>
          </a:p>
        </p:txBody>
      </p:sp>
      <p:sp>
        <p:nvSpPr>
          <p:cNvPr id="3" name="Content Placeholder 2"/>
          <p:cNvSpPr>
            <a:spLocks noGrp="1"/>
          </p:cNvSpPr>
          <p:nvPr>
            <p:ph idx="1"/>
          </p:nvPr>
        </p:nvSpPr>
        <p:spPr>
          <a:xfrm>
            <a:off x="0" y="612775"/>
            <a:ext cx="9144000" cy="6245225"/>
          </a:xfrm>
        </p:spPr>
        <p:txBody>
          <a:bodyPr rtlCol="0">
            <a:normAutofit/>
          </a:bodyPr>
          <a:lstStyle/>
          <a:p>
            <a:pPr fontAlgn="auto">
              <a:spcAft>
                <a:spcPts val="0"/>
              </a:spcAft>
              <a:buFont typeface="Arial"/>
              <a:buChar char="•"/>
              <a:defRPr/>
            </a:pPr>
            <a:r>
              <a:rPr lang="en-US" sz="3600" dirty="0" smtClean="0"/>
              <a:t>Ever heard of </a:t>
            </a:r>
            <a:r>
              <a:rPr lang="en-US" sz="3600" i="1" dirty="0" smtClean="0"/>
              <a:t>Franciscan Voice Canada</a:t>
            </a:r>
            <a:r>
              <a:rPr lang="en-US" sz="3600" dirty="0" smtClean="0"/>
              <a:t>?</a:t>
            </a:r>
          </a:p>
          <a:p>
            <a:pPr fontAlgn="auto">
              <a:spcAft>
                <a:spcPts val="0"/>
              </a:spcAft>
              <a:buFont typeface="Arial"/>
              <a:buChar char="•"/>
              <a:defRPr/>
            </a:pPr>
            <a:r>
              <a:rPr lang="en-US" sz="3600" dirty="0" smtClean="0"/>
              <a:t>We sign petitions &amp; write letters and visit MP’s, MLA’s, municipal &amp; corporate officials </a:t>
            </a:r>
          </a:p>
          <a:p>
            <a:pPr fontAlgn="auto">
              <a:spcAft>
                <a:spcPts val="0"/>
              </a:spcAft>
              <a:buFont typeface="Arial"/>
              <a:buChar char="•"/>
              <a:defRPr/>
            </a:pPr>
            <a:r>
              <a:rPr lang="en-US" sz="3600" dirty="0" smtClean="0"/>
              <a:t>Some of us protest &amp; attend rallies and marches</a:t>
            </a:r>
          </a:p>
          <a:p>
            <a:pPr fontAlgn="auto">
              <a:spcAft>
                <a:spcPts val="0"/>
              </a:spcAft>
              <a:buFont typeface="Arial"/>
              <a:buChar char="•"/>
              <a:defRPr/>
            </a:pPr>
            <a:r>
              <a:rPr lang="en-US" sz="3600" dirty="0" smtClean="0"/>
              <a:t>Does your fraternity do this?</a:t>
            </a:r>
          </a:p>
          <a:p>
            <a:pPr fontAlgn="auto">
              <a:spcAft>
                <a:spcPts val="0"/>
              </a:spcAft>
              <a:buFont typeface="Arial"/>
              <a:buChar char="•"/>
              <a:defRPr/>
            </a:pPr>
            <a:r>
              <a:rPr lang="en-US" sz="3600" dirty="0" smtClean="0"/>
              <a:t>No ? Too political? What’s politics got to do with the church?</a:t>
            </a:r>
          </a:p>
          <a:p>
            <a:pPr fontAlgn="auto">
              <a:spcAft>
                <a:spcPts val="0"/>
              </a:spcAft>
              <a:buFont typeface="Arial"/>
              <a:buChar char="•"/>
              <a:defRPr/>
            </a:pPr>
            <a:r>
              <a:rPr lang="en-US" sz="3600" dirty="0" smtClean="0"/>
              <a:t>Don’t </a:t>
            </a:r>
            <a:r>
              <a:rPr lang="en-US" sz="3600" dirty="0"/>
              <a:t>like signing </a:t>
            </a:r>
            <a:r>
              <a:rPr lang="en-US" sz="3600" dirty="0" smtClean="0"/>
              <a:t>petitions or protesting in public? (</a:t>
            </a:r>
            <a:r>
              <a:rPr lang="en-US" dirty="0" smtClean="0"/>
              <a:t>In the forefront? courageous initiatives?)</a:t>
            </a:r>
          </a:p>
          <a:p>
            <a:pPr marL="0" indent="0" fontAlgn="auto">
              <a:spcAft>
                <a:spcPts val="0"/>
              </a:spcAft>
              <a:buFont typeface="Arial"/>
              <a:buNone/>
              <a:defRPr/>
            </a:pP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p:nvPr>
        </p:nvSpPr>
        <p:spPr/>
        <p:txBody>
          <a:bodyPr/>
          <a:lstStyle/>
          <a:p>
            <a:r>
              <a:rPr lang="en-US" smtClean="0"/>
              <a:t>Political charity </a:t>
            </a:r>
          </a:p>
        </p:txBody>
      </p:sp>
      <p:sp>
        <p:nvSpPr>
          <p:cNvPr id="87042" name="Content Placeholder 2"/>
          <p:cNvSpPr>
            <a:spLocks noGrp="1"/>
          </p:cNvSpPr>
          <p:nvPr>
            <p:ph idx="1"/>
          </p:nvPr>
        </p:nvSpPr>
        <p:spPr/>
        <p:txBody>
          <a:bodyPr/>
          <a:lstStyle/>
          <a:p>
            <a:pPr marL="0" indent="0">
              <a:buFont typeface="Arial" charset="0"/>
              <a:buNone/>
            </a:pPr>
            <a:r>
              <a:rPr lang="en-US" u="sng" smtClean="0"/>
              <a:t>Pope Pius XI spoke of "political charity" as one of the highest forms of the virtue of charity</a:t>
            </a:r>
            <a:r>
              <a:rPr lang="en-US" smtClean="0"/>
              <a:t>. In more recent times, the Church has told us that </a:t>
            </a:r>
            <a:r>
              <a:rPr lang="en-US" u="sng" smtClean="0"/>
              <a:t>"a merely individualistic morality" will not suffice, and that Christians must "give an example by their sense of responsibility and their service of the common good</a:t>
            </a:r>
            <a:r>
              <a:rPr lang="en-US" smtClean="0"/>
              <a:t>”</a:t>
            </a:r>
          </a:p>
          <a:p>
            <a:pPr marL="0" indent="0">
              <a:buFont typeface="Arial" charset="0"/>
              <a:buNone/>
            </a:pPr>
            <a:r>
              <a:rPr lang="en-US" smtClean="0"/>
              <a:t>(Ontario Bishops 1998)</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Deus caritas </a:t>
            </a:r>
            <a:r>
              <a:rPr lang="en-US" dirty="0" err="1" smtClean="0"/>
              <a:t>est</a:t>
            </a:r>
            <a:r>
              <a:rPr lang="en-US" dirty="0" smtClean="0"/>
              <a:t> (Benedict XVI, 2009)</a:t>
            </a:r>
            <a:endParaRPr lang="en-US" dirty="0"/>
          </a:p>
        </p:txBody>
      </p:sp>
      <p:sp>
        <p:nvSpPr>
          <p:cNvPr id="88066" name="Content Placeholder 2"/>
          <p:cNvSpPr>
            <a:spLocks noGrp="1"/>
          </p:cNvSpPr>
          <p:nvPr>
            <p:ph idx="1"/>
          </p:nvPr>
        </p:nvSpPr>
        <p:spPr/>
        <p:txBody>
          <a:bodyPr/>
          <a:lstStyle/>
          <a:p>
            <a:pPr marL="0" indent="0">
              <a:buFont typeface="Arial" charset="0"/>
              <a:buNone/>
            </a:pPr>
            <a:r>
              <a:rPr lang="en-US" smtClean="0"/>
              <a:t>“Th</a:t>
            </a:r>
            <a:r>
              <a:rPr lang="en-GB" smtClean="0"/>
              <a:t>e more we strive to secure a common good corresponding to the real needs of our neighbours, the more effectively we love them… </a:t>
            </a:r>
            <a:r>
              <a:rPr lang="en-US" smtClean="0"/>
              <a:t>Th</a:t>
            </a:r>
            <a:r>
              <a:rPr lang="en-GB" smtClean="0"/>
              <a:t>is is the institutional path - we might also call it </a:t>
            </a:r>
            <a:r>
              <a:rPr lang="en-GB" u="sng" smtClean="0"/>
              <a:t>the political path - of charity</a:t>
            </a:r>
            <a:r>
              <a:rPr lang="en-GB" smtClean="0"/>
              <a:t>. “(n. 7)</a:t>
            </a:r>
            <a:endParaRPr lang="en-US" smtClean="0"/>
          </a:p>
          <a:p>
            <a:pPr marL="0" indent="0">
              <a:buFont typeface="Arial" charset="0"/>
              <a:buNone/>
            </a:pPr>
            <a:endParaRPr lang="en-US" smtClean="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p:nvPr>
        </p:nvSpPr>
        <p:spPr>
          <a:xfrm>
            <a:off x="457200" y="26988"/>
            <a:ext cx="8229600" cy="1143000"/>
          </a:xfrm>
        </p:spPr>
        <p:txBody>
          <a:bodyPr/>
          <a:lstStyle/>
          <a:p>
            <a:r>
              <a:rPr lang="en-US" smtClean="0"/>
              <a:t>Advocacy</a:t>
            </a:r>
          </a:p>
        </p:txBody>
      </p:sp>
      <p:sp>
        <p:nvSpPr>
          <p:cNvPr id="3" name="Content Placeholder 2"/>
          <p:cNvSpPr>
            <a:spLocks noGrp="1"/>
          </p:cNvSpPr>
          <p:nvPr>
            <p:ph idx="1"/>
          </p:nvPr>
        </p:nvSpPr>
        <p:spPr>
          <a:xfrm>
            <a:off x="158750" y="1008063"/>
            <a:ext cx="8802688" cy="5849937"/>
          </a:xfrm>
        </p:spPr>
        <p:txBody>
          <a:bodyPr rtlCol="0">
            <a:normAutofit fontScale="92500" lnSpcReduction="20000"/>
          </a:bodyPr>
          <a:lstStyle/>
          <a:p>
            <a:pPr marL="0" indent="0" fontAlgn="auto">
              <a:spcAft>
                <a:spcPts val="0"/>
              </a:spcAft>
              <a:buFont typeface="Arial"/>
              <a:buNone/>
              <a:defRPr/>
            </a:pPr>
            <a:r>
              <a:rPr lang="en-US" dirty="0" smtClean="0"/>
              <a:t>Advocacy </a:t>
            </a:r>
            <a:r>
              <a:rPr lang="en-US" dirty="0"/>
              <a:t>is speaking up on behalf of the </a:t>
            </a:r>
            <a:r>
              <a:rPr lang="en-US" b="1" dirty="0"/>
              <a:t>powerless and voiceless </a:t>
            </a:r>
            <a:r>
              <a:rPr lang="en-US" dirty="0"/>
              <a:t>in society </a:t>
            </a:r>
            <a:r>
              <a:rPr lang="en-US" dirty="0" smtClean="0"/>
              <a:t>and an important strategy and tool for all kinds of charity, pro-life and JPIC social action; and was specifically called for by the XIII General Chapter of the OFS in 2011. </a:t>
            </a:r>
          </a:p>
          <a:p>
            <a:pPr marL="0" indent="0" fontAlgn="auto">
              <a:spcAft>
                <a:spcPts val="0"/>
              </a:spcAft>
              <a:buFont typeface="Arial"/>
              <a:buNone/>
              <a:defRPr/>
            </a:pPr>
            <a:r>
              <a:rPr lang="en-US" dirty="0" smtClean="0"/>
              <a:t>Advocacy is the main ministry of Franciscans International </a:t>
            </a:r>
          </a:p>
          <a:p>
            <a:pPr marL="0" indent="0" fontAlgn="auto">
              <a:spcAft>
                <a:spcPts val="0"/>
              </a:spcAft>
              <a:buFont typeface="Arial"/>
              <a:buNone/>
              <a:defRPr/>
            </a:pPr>
            <a:r>
              <a:rPr lang="en-US" dirty="0" smtClean="0"/>
              <a:t>Toronto and Vancouver RC Archdioceses do advocacy</a:t>
            </a:r>
          </a:p>
          <a:p>
            <a:pPr marL="0" indent="0" fontAlgn="auto">
              <a:spcAft>
                <a:spcPts val="0"/>
              </a:spcAft>
              <a:buFont typeface="Arial"/>
              <a:buNone/>
              <a:defRPr/>
            </a:pPr>
            <a:r>
              <a:rPr lang="en-US" dirty="0" smtClean="0"/>
              <a:t>The English and Welsh Bishops’ Caritas </a:t>
            </a:r>
            <a:r>
              <a:rPr lang="en-US" dirty="0"/>
              <a:t>Social Action Network (CSAN) </a:t>
            </a:r>
            <a:r>
              <a:rPr lang="en-US" dirty="0" smtClean="0"/>
              <a:t>engages </a:t>
            </a:r>
            <a:r>
              <a:rPr lang="en-US" dirty="0"/>
              <a:t>in </a:t>
            </a:r>
            <a:r>
              <a:rPr lang="en-US" dirty="0" smtClean="0"/>
              <a:t>advocacy</a:t>
            </a:r>
          </a:p>
          <a:p>
            <a:pPr marL="0" indent="0" fontAlgn="auto">
              <a:spcAft>
                <a:spcPts val="0"/>
              </a:spcAft>
              <a:buFont typeface="Arial"/>
              <a:buNone/>
              <a:defRPr/>
            </a:pPr>
            <a:r>
              <a:rPr lang="en-US" dirty="0" smtClean="0"/>
              <a:t> The </a:t>
            </a:r>
            <a:r>
              <a:rPr lang="en-US" dirty="0"/>
              <a:t>Archdiocese of New York has a “Catholic Advocacy Network” to “implement the Bishops' legislative advocacy strategies … which organizes and mobilizes grassroots e-mail advocacy </a:t>
            </a:r>
            <a:r>
              <a:rPr lang="en-US" dirty="0" smtClean="0"/>
              <a:t>…”</a:t>
            </a:r>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p:txBody>
          <a:bodyPr/>
          <a:lstStyle/>
          <a:p>
            <a:r>
              <a:rPr lang="en-US" smtClean="0"/>
              <a:t>Advocacy</a:t>
            </a:r>
          </a:p>
        </p:txBody>
      </p:sp>
      <p:sp>
        <p:nvSpPr>
          <p:cNvPr id="91138" name="Content Placeholder 2"/>
          <p:cNvSpPr>
            <a:spLocks noGrp="1"/>
          </p:cNvSpPr>
          <p:nvPr>
            <p:ph idx="1"/>
          </p:nvPr>
        </p:nvSpPr>
        <p:spPr/>
        <p:txBody>
          <a:bodyPr/>
          <a:lstStyle/>
          <a:p>
            <a:r>
              <a:rPr lang="en-US" smtClean="0"/>
              <a:t>Franciscans International</a:t>
            </a:r>
          </a:p>
          <a:p>
            <a:r>
              <a:rPr lang="en-US" smtClean="0"/>
              <a:t>OFM Custody of the Holy Land</a:t>
            </a:r>
          </a:p>
          <a:p>
            <a:r>
              <a:rPr lang="en-US" smtClean="0"/>
              <a:t>Franciscan Voice Canada</a:t>
            </a:r>
          </a:p>
          <a:p>
            <a:r>
              <a:rPr lang="en-US" smtClean="0"/>
              <a:t>Canadian Catholic Organization for Development and Peace</a:t>
            </a:r>
          </a:p>
          <a:p>
            <a:r>
              <a:rPr lang="en-US" smtClean="0"/>
              <a:t>Franciscan Action Network (USA)</a:t>
            </a:r>
          </a:p>
          <a:p>
            <a:r>
              <a:rPr lang="en-US" smtClean="0"/>
              <a:t>Avaaz, Amnesty International, Mining Watch et al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025" y="2982913"/>
            <a:ext cx="8229600" cy="1143000"/>
          </a:xfrm>
        </p:spPr>
        <p:txBody>
          <a:bodyPr rtlCol="0">
            <a:normAutofit fontScale="90000"/>
          </a:bodyPr>
          <a:lstStyle/>
          <a:p>
            <a:pPr fontAlgn="auto">
              <a:spcAft>
                <a:spcPts val="0"/>
              </a:spcAft>
              <a:defRPr/>
            </a:pPr>
            <a:r>
              <a:rPr lang="en-US" dirty="0" smtClean="0"/>
              <a:t>Here are some people who have the courage of their convictions</a:t>
            </a:r>
            <a:br>
              <a:rPr lang="en-US" dirty="0" smtClean="0"/>
            </a:br>
            <a:r>
              <a:rPr lang="en-US" dirty="0" smtClean="0"/>
              <a:t/>
            </a:r>
            <a:br>
              <a:rPr lang="en-US" dirty="0" smtClean="0"/>
            </a:br>
            <a:r>
              <a:rPr lang="en-US" dirty="0" smtClean="0"/>
              <a:t>They have seen, judged and then acted</a:t>
            </a:r>
            <a:br>
              <a:rPr lang="en-US" dirty="0" smtClean="0"/>
            </a:br>
            <a:r>
              <a:rPr lang="en-US" dirty="0" smtClean="0"/>
              <a:t/>
            </a:r>
            <a:br>
              <a:rPr lang="en-US" dirty="0" smtClean="0"/>
            </a:br>
            <a:r>
              <a:rPr lang="en-US" dirty="0" smtClean="0"/>
              <a:t>They are advocates</a:t>
            </a: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Content Placeholder 3" descr="Women Prodh.jpg"/>
          <p:cNvPicPr>
            <a:picLocks noGrp="1" noChangeAspect="1"/>
          </p:cNvPicPr>
          <p:nvPr>
            <p:ph idx="1"/>
          </p:nvPr>
        </p:nvPicPr>
        <p:blipFill>
          <a:blip r:embed="rId3"/>
          <a:srcRect l="-28561" r="-28561"/>
          <a:stretch>
            <a:fillRect/>
          </a:stretch>
        </p:blipFill>
        <p:spPr>
          <a:xfrm>
            <a:off x="-1976438" y="261938"/>
            <a:ext cx="11993563" cy="6596062"/>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Content Placeholder 3" descr="not illegal, but intl workers.jpg"/>
          <p:cNvPicPr>
            <a:picLocks noGrp="1" noChangeAspect="1"/>
          </p:cNvPicPr>
          <p:nvPr>
            <p:ph idx="1"/>
          </p:nvPr>
        </p:nvPicPr>
        <p:blipFill>
          <a:blip r:embed="rId3"/>
          <a:srcRect l="4240" r="4240"/>
          <a:stretch>
            <a:fillRect/>
          </a:stretch>
        </p:blipFill>
        <p:spPr>
          <a:xfrm>
            <a:off x="223838" y="0"/>
            <a:ext cx="8462962" cy="6126163"/>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Illegal immigration?</a:t>
            </a:r>
            <a:br>
              <a:rPr lang="en-US" dirty="0" smtClean="0"/>
            </a:br>
            <a:r>
              <a:rPr lang="en-US" dirty="0" smtClean="0"/>
              <a:t> Are you related to these people?</a:t>
            </a:r>
            <a:endParaRPr lang="en-US" dirty="0"/>
          </a:p>
        </p:txBody>
      </p:sp>
      <p:pic>
        <p:nvPicPr>
          <p:cNvPr id="97282" name="Content Placeholder 3"/>
          <p:cNvPicPr>
            <a:picLocks noGrp="1" noChangeAspect="1"/>
          </p:cNvPicPr>
          <p:nvPr>
            <p:ph idx="1"/>
          </p:nvPr>
        </p:nvPicPr>
        <p:blipFill>
          <a:blip r:embed="rId2"/>
          <a:srcRect l="-12126" r="-12126"/>
          <a:stretch>
            <a:fillRect/>
          </a:stretch>
        </p:blipFill>
        <p:spPr/>
      </p:pic>
      <p:sp>
        <p:nvSpPr>
          <p:cNvPr id="97283" name="TextBox 4"/>
          <p:cNvSpPr txBox="1">
            <a:spLocks noChangeArrowheads="1"/>
          </p:cNvSpPr>
          <p:nvPr/>
        </p:nvSpPr>
        <p:spPr bwMode="auto">
          <a:xfrm>
            <a:off x="2733675" y="6126163"/>
            <a:ext cx="6410325" cy="369887"/>
          </a:xfrm>
          <a:prstGeom prst="rect">
            <a:avLst/>
          </a:prstGeom>
          <a:noFill/>
          <a:ln w="9525">
            <a:noFill/>
            <a:miter lim="800000"/>
            <a:headEnd/>
            <a:tailEnd/>
          </a:ln>
        </p:spPr>
        <p:txBody>
          <a:bodyPr>
            <a:spAutoFit/>
          </a:bodyPr>
          <a:lstStyle/>
          <a:p>
            <a:r>
              <a:rPr lang="en-US">
                <a:latin typeface="Calibri" pitchFamily="34" charset="0"/>
              </a:rPr>
              <a:t>Courtesy of Head-Smashed-In Buffalo Jump</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6138"/>
            <a:ext cx="8229600" cy="1143000"/>
          </a:xfrm>
        </p:spPr>
        <p:txBody>
          <a:bodyPr rtlCol="0">
            <a:normAutofit fontScale="90000"/>
          </a:bodyPr>
          <a:lstStyle/>
          <a:p>
            <a:pPr fontAlgn="auto">
              <a:spcAft>
                <a:spcPts val="0"/>
              </a:spcAft>
              <a:defRPr/>
            </a:pPr>
            <a:r>
              <a:rPr lang="en-US" i="1" dirty="0" smtClean="0"/>
              <a:t>Understanding JPIC</a:t>
            </a:r>
            <a:br>
              <a:rPr lang="en-US" i="1" dirty="0" smtClean="0"/>
            </a:br>
            <a:r>
              <a:rPr lang="en-US" dirty="0" smtClean="0"/>
              <a:t>quoting Lester Bach, OFM Cap </a:t>
            </a:r>
            <a:r>
              <a:rPr lang="en-US" i="1" dirty="0"/>
              <a:t/>
            </a:r>
            <a:br>
              <a:rPr lang="en-US" i="1" dirty="0"/>
            </a:br>
            <a:r>
              <a:rPr lang="en-US" i="1" dirty="0" smtClean="0"/>
              <a:t>Catch me a Rainbow too</a:t>
            </a:r>
            <a:endParaRPr lang="en-US" i="1" dirty="0"/>
          </a:p>
        </p:txBody>
      </p:sp>
      <p:sp>
        <p:nvSpPr>
          <p:cNvPr id="3" name="Content Placeholder 2"/>
          <p:cNvSpPr>
            <a:spLocks noGrp="1"/>
          </p:cNvSpPr>
          <p:nvPr>
            <p:ph idx="1"/>
          </p:nvPr>
        </p:nvSpPr>
        <p:spPr>
          <a:xfrm>
            <a:off x="457200" y="2611438"/>
            <a:ext cx="8229600" cy="4525962"/>
          </a:xfrm>
        </p:spPr>
        <p:txBody>
          <a:bodyPr rtlCol="0">
            <a:normAutofit/>
          </a:bodyPr>
          <a:lstStyle/>
          <a:p>
            <a:pPr marL="0" indent="0" fontAlgn="auto">
              <a:spcAft>
                <a:spcPts val="0"/>
              </a:spcAft>
              <a:buFont typeface="Arial"/>
              <a:buNone/>
              <a:defRPr/>
            </a:pPr>
            <a:r>
              <a:rPr lang="en-GB" dirty="0" smtClean="0"/>
              <a:t>“9.2</a:t>
            </a:r>
            <a:r>
              <a:rPr lang="en-GB" dirty="0"/>
              <a:t>. Bach tells us (1999, 45): “Our call as Franciscans is demanding. We are not called to passive devotions nor fuzzy-friendly fraternity meetings with no content.</a:t>
            </a:r>
            <a:r>
              <a:rPr lang="en-GB" dirty="0" smtClean="0"/>
              <a:t>” </a:t>
            </a:r>
            <a:r>
              <a:rPr lang="en-GB" dirty="0"/>
              <a:t>JPIC definitely provides serious and important content</a:t>
            </a:r>
            <a:r>
              <a:rPr lang="en-GB" dirty="0" smtClean="0"/>
              <a:t>!”</a:t>
            </a:r>
          </a:p>
          <a:p>
            <a:pPr marL="0" indent="0" algn="ctr" fontAlgn="auto">
              <a:spcAft>
                <a:spcPts val="0"/>
              </a:spcAft>
              <a:buFont typeface="Arial"/>
              <a:buNone/>
              <a:defRPr/>
            </a:pPr>
            <a:r>
              <a:rPr lang="en-GB" dirty="0" smtClean="0"/>
              <a:t>So expect to be challenged!</a:t>
            </a:r>
          </a:p>
          <a:p>
            <a:pPr marL="0" indent="0" fontAlgn="auto">
              <a:spcAft>
                <a:spcPts val="0"/>
              </a:spcAft>
              <a:buFont typeface="Arial"/>
              <a:buNone/>
              <a:defRPr/>
            </a:pPr>
            <a:endParaRPr lang="en-US" dirty="0"/>
          </a:p>
          <a:p>
            <a:pPr fontAlgn="auto">
              <a:spcAft>
                <a:spcPts val="0"/>
              </a:spcAft>
              <a:buFont typeface="Arial"/>
              <a:buChar char="•"/>
              <a:defRPr/>
            </a:pPr>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a:xfrm>
            <a:off x="457200" y="-14288"/>
            <a:ext cx="8229600" cy="1143001"/>
          </a:xfrm>
        </p:spPr>
        <p:txBody>
          <a:bodyPr/>
          <a:lstStyle/>
          <a:p>
            <a:r>
              <a:rPr lang="en-US" sz="3200" smtClean="0"/>
              <a:t>Or these people? They are demonstrating against possible increased oil tanker traffic</a:t>
            </a:r>
          </a:p>
        </p:txBody>
      </p:sp>
      <p:pic>
        <p:nvPicPr>
          <p:cNvPr id="98306" name="Content Placeholder 3"/>
          <p:cNvPicPr>
            <a:picLocks noGrp="1" noChangeAspect="1"/>
          </p:cNvPicPr>
          <p:nvPr>
            <p:ph idx="1"/>
          </p:nvPr>
        </p:nvPicPr>
        <p:blipFill>
          <a:blip r:embed="rId3"/>
          <a:srcRect l="-8655" r="-8655"/>
          <a:stretch>
            <a:fillRect/>
          </a:stretch>
        </p:blipFill>
        <p:spPr>
          <a:xfrm>
            <a:off x="-541338" y="1077913"/>
            <a:ext cx="10296526" cy="5662612"/>
          </a:xfr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smtClean="0"/>
              <a:t>Migrants on a train</a:t>
            </a:r>
          </a:p>
        </p:txBody>
      </p:sp>
      <p:pic>
        <p:nvPicPr>
          <p:cNvPr id="100354" name="Content Placeholder 3" descr="Migrants on train.jpg"/>
          <p:cNvPicPr>
            <a:picLocks noGrp="1" noChangeAspect="1"/>
          </p:cNvPicPr>
          <p:nvPr>
            <p:ph idx="1"/>
          </p:nvPr>
        </p:nvPicPr>
        <p:blipFill>
          <a:blip r:embed="rId2"/>
          <a:srcRect t="8791" b="8791"/>
          <a:stretch>
            <a:fillRect/>
          </a:stretch>
        </p:blip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Content Placeholder 3"/>
          <p:cNvPicPr>
            <a:picLocks noGrp="1"/>
          </p:cNvPicPr>
          <p:nvPr>
            <p:ph idx="1"/>
          </p:nvPr>
        </p:nvPicPr>
        <p:blipFill>
          <a:blip r:embed="rId3"/>
          <a:srcRect l="7446" r="7446"/>
          <a:stretch>
            <a:fillRect/>
          </a:stretch>
        </p:blipFill>
        <p:spPr>
          <a:xfrm>
            <a:off x="336550" y="200025"/>
            <a:ext cx="8499475" cy="6657975"/>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p:txBody>
          <a:bodyPr/>
          <a:lstStyle/>
          <a:p>
            <a:r>
              <a:rPr lang="en-US" sz="2800" smtClean="0"/>
              <a:t>Fray Tomás González, Director del Hogar-Refugio para Personas Migrantes La “72”, de Tenosique, Tabasco</a:t>
            </a:r>
          </a:p>
        </p:txBody>
      </p:sp>
      <p:pic>
        <p:nvPicPr>
          <p:cNvPr id="103426" name="Content Placeholder 3" descr="Fray Tomás González.png"/>
          <p:cNvPicPr>
            <a:picLocks noGrp="1" noChangeAspect="1"/>
          </p:cNvPicPr>
          <p:nvPr>
            <p:ph idx="1"/>
          </p:nvPr>
        </p:nvPicPr>
        <p:blipFill>
          <a:blip r:embed="rId2"/>
          <a:srcRect t="8752" b="8752"/>
          <a:stretch>
            <a:fillRect/>
          </a:stretch>
        </p:blip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ocession.gif"/>
          <p:cNvPicPr>
            <a:picLocks noChangeAspect="1"/>
          </p:cNvPicPr>
          <p:nvPr/>
        </p:nvPicPr>
        <p:blipFill>
          <a:blip r:embed="rId2">
            <a:alphaModFix/>
            <a:extLst>
              <a:ext uri="{28A0092B-C50C-407E-A947-70E740481C1C}"/>
            </a:extLst>
          </a:blip>
          <a:stretch>
            <a:fillRect/>
          </a:stretch>
        </p:blipFill>
        <p:spPr>
          <a:xfrm>
            <a:off x="215510" y="266131"/>
            <a:ext cx="8642997" cy="5761997"/>
          </a:xfrm>
          <a:prstGeom prst="rect">
            <a:avLst/>
          </a:prstGeom>
          <a:scene3d>
            <a:camera prst="orthographicFront"/>
            <a:lightRig rig="threePt" dir="t"/>
          </a:scene3d>
          <a:sp3d>
            <a:bevelT/>
          </a:sp3d>
        </p:spPr>
      </p:pic>
      <p:sp>
        <p:nvSpPr>
          <p:cNvPr id="104450" name="TextBox 4"/>
          <p:cNvSpPr txBox="1">
            <a:spLocks noChangeArrowheads="1"/>
          </p:cNvSpPr>
          <p:nvPr/>
        </p:nvSpPr>
        <p:spPr bwMode="auto">
          <a:xfrm>
            <a:off x="2460625" y="6237288"/>
            <a:ext cx="4710113" cy="369887"/>
          </a:xfrm>
          <a:prstGeom prst="rect">
            <a:avLst/>
          </a:prstGeom>
          <a:noFill/>
          <a:ln w="9525">
            <a:noFill/>
            <a:miter lim="800000"/>
            <a:headEnd/>
            <a:tailEnd/>
          </a:ln>
        </p:spPr>
        <p:txBody>
          <a:bodyPr>
            <a:spAutoFit/>
          </a:bodyPr>
          <a:lstStyle/>
          <a:p>
            <a:r>
              <a:rPr lang="en-US">
                <a:latin typeface="Calibri" pitchFamily="34" charset="0"/>
              </a:rPr>
              <a:t>Quezon City, Philippines, 4 October 2011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Placeholder 6"/>
          <p:cNvPicPr>
            <a:picLocks noGrp="1" noChangeAspect="1"/>
          </p:cNvPicPr>
          <p:nvPr>
            <p:ph type="pic" idx="1"/>
          </p:nvPr>
        </p:nvPicPr>
        <p:blipFill>
          <a:blip r:embed="rId3"/>
          <a:srcRect t="-8125" b="-8125"/>
          <a:stretch>
            <a:fillRect/>
          </a:stretch>
        </p:blipFill>
        <p:spPr>
          <a:xfrm>
            <a:off x="363538" y="-136525"/>
            <a:ext cx="8369300" cy="6278563"/>
          </a:xfrm>
        </p:spPr>
      </p:pic>
      <p:sp>
        <p:nvSpPr>
          <p:cNvPr id="105474" name="Rectangle 8"/>
          <p:cNvSpPr>
            <a:spLocks noChangeArrowheads="1"/>
          </p:cNvSpPr>
          <p:nvPr/>
        </p:nvSpPr>
        <p:spPr bwMode="auto">
          <a:xfrm>
            <a:off x="0" y="5903913"/>
            <a:ext cx="9144000" cy="954087"/>
          </a:xfrm>
          <a:prstGeom prst="rect">
            <a:avLst/>
          </a:prstGeom>
          <a:noFill/>
          <a:ln w="9525">
            <a:noFill/>
            <a:miter lim="800000"/>
            <a:headEnd/>
            <a:tailEnd/>
          </a:ln>
        </p:spPr>
        <p:txBody>
          <a:bodyPr>
            <a:spAutoFit/>
          </a:bodyPr>
          <a:lstStyle/>
          <a:p>
            <a:pPr algn="ctr"/>
            <a:r>
              <a:rPr lang="en-US" sz="2800">
                <a:latin typeface="Calibri" pitchFamily="34" charset="0"/>
              </a:rPr>
              <a:t>Vancouver, BC, 25 May 2013. Two million people</a:t>
            </a:r>
          </a:p>
          <a:p>
            <a:pPr algn="ctr"/>
            <a:r>
              <a:rPr lang="en-US" sz="2800">
                <a:latin typeface="Calibri" pitchFamily="34" charset="0"/>
              </a:rPr>
              <a:t> marched in rallies in 436 cities in 52 countries.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rtlCol="0">
            <a:normAutofit fontScale="90000"/>
          </a:bodyPr>
          <a:lstStyle/>
          <a:p>
            <a:pPr fontAlgn="auto">
              <a:spcAft>
                <a:spcPts val="0"/>
              </a:spcAft>
              <a:defRPr/>
            </a:pPr>
            <a:r>
              <a:rPr lang="en-US" dirty="0" smtClean="0"/>
              <a:t>What was it about? </a:t>
            </a:r>
            <a:br>
              <a:rPr lang="en-US" dirty="0" smtClean="0"/>
            </a:br>
            <a:r>
              <a:rPr lang="en-US" dirty="0" smtClean="0"/>
              <a:t>Anybody know why two million marched?</a:t>
            </a:r>
            <a:br>
              <a:rPr lang="en-US" dirty="0" smtClean="0"/>
            </a:br>
            <a:r>
              <a:rPr lang="en-US" dirty="0" smtClean="0"/>
              <a:t/>
            </a:r>
            <a:br>
              <a:rPr lang="en-US" dirty="0" smtClean="0"/>
            </a:br>
            <a:r>
              <a:rPr lang="en-US" dirty="0" smtClean="0"/>
              <a:t>Bet you did not read about the march in the National Post</a:t>
            </a:r>
            <a:br>
              <a:rPr lang="en-US" dirty="0" smtClean="0"/>
            </a:br>
            <a:r>
              <a:rPr lang="en-US" dirty="0" smtClean="0"/>
              <a:t>I wonder why?</a:t>
            </a:r>
            <a:br>
              <a:rPr lang="en-US" dirty="0" smtClean="0"/>
            </a:br>
            <a:r>
              <a:rPr lang="en-US" dirty="0" smtClean="0"/>
              <a:t>Maybe next year or the </a:t>
            </a:r>
            <a:r>
              <a:rPr lang="en-US" smtClean="0"/>
              <a:t>year after?</a:t>
            </a:r>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Content Placeholder 3"/>
          <p:cNvPicPr>
            <a:picLocks noGrp="1" noChangeAspect="1"/>
          </p:cNvPicPr>
          <p:nvPr>
            <p:ph idx="1"/>
          </p:nvPr>
        </p:nvPicPr>
        <p:blipFill>
          <a:blip r:embed="rId2"/>
          <a:srcRect l="-32161" r="-32161"/>
          <a:stretch>
            <a:fillRect/>
          </a:stretch>
        </p:blipFill>
        <p:spPr>
          <a:xfrm>
            <a:off x="258763" y="165100"/>
            <a:ext cx="8428037" cy="5961063"/>
          </a:xfr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Content Placeholder 3"/>
          <p:cNvPicPr>
            <a:picLocks noGrp="1" noChangeAspect="1"/>
          </p:cNvPicPr>
          <p:nvPr>
            <p:ph idx="1"/>
          </p:nvPr>
        </p:nvPicPr>
        <p:blipFill>
          <a:blip r:embed="rId3"/>
          <a:srcRect l="-67468" r="-67468"/>
          <a:stretch>
            <a:fillRect/>
          </a:stretch>
        </p:blipFill>
        <p:spPr>
          <a:xfrm>
            <a:off x="-2063750" y="0"/>
            <a:ext cx="12890500" cy="7089775"/>
          </a:xfrm>
        </p:spPr>
      </p:pic>
      <p:sp>
        <p:nvSpPr>
          <p:cNvPr id="109570" name="TextBox 1"/>
          <p:cNvSpPr txBox="1">
            <a:spLocks noChangeArrowheads="1"/>
          </p:cNvSpPr>
          <p:nvPr/>
        </p:nvSpPr>
        <p:spPr bwMode="auto">
          <a:xfrm>
            <a:off x="7267575" y="2892425"/>
            <a:ext cx="1146175" cy="1754188"/>
          </a:xfrm>
          <a:prstGeom prst="rect">
            <a:avLst/>
          </a:prstGeom>
          <a:noFill/>
          <a:ln w="9525">
            <a:noFill/>
            <a:miter lim="800000"/>
            <a:headEnd/>
            <a:tailEnd/>
          </a:ln>
        </p:spPr>
        <p:txBody>
          <a:bodyPr wrap="none">
            <a:spAutoFit/>
          </a:bodyPr>
          <a:lstStyle/>
          <a:p>
            <a:r>
              <a:rPr lang="en-US" sz="3600">
                <a:latin typeface="Calibri" pitchFamily="34" charset="0"/>
              </a:rPr>
              <a:t>Shall </a:t>
            </a:r>
          </a:p>
          <a:p>
            <a:r>
              <a:rPr lang="en-US" sz="3600">
                <a:latin typeface="Calibri" pitchFamily="34" charset="0"/>
              </a:rPr>
              <a:t>we </a:t>
            </a:r>
          </a:p>
          <a:p>
            <a:r>
              <a:rPr lang="en-US" sz="3600">
                <a:latin typeface="Calibri" pitchFamily="34" charset="0"/>
              </a:rPr>
              <a:t>sing?</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Content Placeholder 3" descr="Hands head and heart Francis.jpg"/>
          <p:cNvPicPr>
            <a:picLocks noGrp="1" noChangeAspect="1"/>
          </p:cNvPicPr>
          <p:nvPr>
            <p:ph idx="1"/>
          </p:nvPr>
        </p:nvPicPr>
        <p:blipFill>
          <a:blip r:embed="rId3"/>
          <a:srcRect l="-28499" r="-28499"/>
          <a:stretch>
            <a:fillRect/>
          </a:stretch>
        </p:blipFill>
        <p:spPr>
          <a:xfrm>
            <a:off x="-1703388" y="0"/>
            <a:ext cx="9366251" cy="6675438"/>
          </a:xfrm>
        </p:spPr>
      </p:pic>
      <p:sp>
        <p:nvSpPr>
          <p:cNvPr id="111618" name="TextBox 1"/>
          <p:cNvSpPr txBox="1">
            <a:spLocks noChangeArrowheads="1"/>
          </p:cNvSpPr>
          <p:nvPr/>
        </p:nvSpPr>
        <p:spPr bwMode="auto">
          <a:xfrm>
            <a:off x="6473825" y="5597525"/>
            <a:ext cx="2378075" cy="1077913"/>
          </a:xfrm>
          <a:prstGeom prst="rect">
            <a:avLst/>
          </a:prstGeom>
          <a:noFill/>
          <a:ln w="9525">
            <a:noFill/>
            <a:miter lim="800000"/>
            <a:headEnd/>
            <a:tailEnd/>
          </a:ln>
        </p:spPr>
        <p:txBody>
          <a:bodyPr>
            <a:spAutoFit/>
          </a:bodyPr>
          <a:lstStyle/>
          <a:p>
            <a:r>
              <a:rPr lang="en-US" sz="3200">
                <a:latin typeface="Calibri" pitchFamily="34" charset="0"/>
              </a:rPr>
              <a:t>Ingrid Cruz </a:t>
            </a:r>
          </a:p>
          <a:p>
            <a:r>
              <a:rPr lang="en-US" sz="3200">
                <a:latin typeface="Calibri" pitchFamily="34" charset="0"/>
              </a:rPr>
              <a:t>is an artist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r>
              <a:rPr lang="en-US" smtClean="0"/>
              <a:t>JPIC is …</a:t>
            </a:r>
          </a:p>
        </p:txBody>
      </p:sp>
      <p:sp>
        <p:nvSpPr>
          <p:cNvPr id="3" name="Content Placeholder 2"/>
          <p:cNvSpPr>
            <a:spLocks noGrp="1"/>
          </p:cNvSpPr>
          <p:nvPr>
            <p:ph idx="1"/>
          </p:nvPr>
        </p:nvSpPr>
        <p:spPr/>
        <p:txBody>
          <a:bodyPr rtlCol="0">
            <a:normAutofit/>
          </a:bodyPr>
          <a:lstStyle/>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r>
              <a:rPr lang="en-US" dirty="0" smtClean="0"/>
              <a:t>JPIC is the conscious prayer and action to transform the world in the spirit of the Gospel through lives of justice, peace and care for the integrity of creation.</a:t>
            </a:r>
          </a:p>
          <a:p>
            <a:pPr fontAlgn="auto">
              <a:spcAft>
                <a:spcPts val="0"/>
              </a:spcAft>
              <a:buFont typeface="Arial" pitchFamily="34" charset="0"/>
              <a:buChar char="•"/>
              <a:defRPr/>
            </a:pPr>
            <a:endParaRPr lang="en-US" dirty="0"/>
          </a:p>
          <a:p>
            <a:pPr fontAlgn="auto">
              <a:spcAft>
                <a:spcPts val="0"/>
              </a:spcAft>
              <a:buFont typeface="Arial" pitchFamily="34" charset="0"/>
              <a:buChar char="•"/>
              <a:defRPr/>
            </a:pPr>
            <a:endParaRPr lang="en-US" dirty="0" smtClean="0"/>
          </a:p>
          <a:p>
            <a:pPr marL="0" indent="0" algn="ctr" fontAlgn="auto">
              <a:spcAft>
                <a:spcPts val="0"/>
              </a:spcAft>
              <a:buFont typeface="Arial" pitchFamily="34" charset="0"/>
              <a:buNone/>
              <a:defRPr/>
            </a:pPr>
            <a:r>
              <a:rPr lang="en-US" dirty="0" smtClean="0"/>
              <a:t>TOR JPIC Promoters</a:t>
            </a: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Placeholder 4"/>
          <p:cNvPicPr>
            <a:picLocks noGrp="1" noChangeAspect="1"/>
          </p:cNvPicPr>
          <p:nvPr>
            <p:ph type="pic" idx="1"/>
          </p:nvPr>
        </p:nvPicPr>
        <p:blipFill>
          <a:blip r:embed="rId3"/>
          <a:srcRect l="-41821" r="-41821"/>
          <a:stretch>
            <a:fillRect/>
          </a:stretch>
        </p:blipFill>
        <p:spPr>
          <a:xfrm>
            <a:off x="2316163" y="0"/>
            <a:ext cx="8739187" cy="6554788"/>
          </a:xfrm>
        </p:spPr>
      </p:pic>
      <p:sp>
        <p:nvSpPr>
          <p:cNvPr id="113666" name="Text Placeholder 3"/>
          <p:cNvSpPr>
            <a:spLocks noGrp="1"/>
          </p:cNvSpPr>
          <p:nvPr>
            <p:ph type="body" sz="half" idx="2"/>
          </p:nvPr>
        </p:nvSpPr>
        <p:spPr>
          <a:xfrm>
            <a:off x="1157288" y="1008063"/>
            <a:ext cx="2316162" cy="2954337"/>
          </a:xfrm>
        </p:spPr>
        <p:txBody>
          <a:bodyPr/>
          <a:lstStyle/>
          <a:p>
            <a:pPr algn="ctr"/>
            <a:r>
              <a:rPr lang="en-US" sz="2800" smtClean="0"/>
              <a:t>Ingrid Cruz</a:t>
            </a:r>
            <a:br>
              <a:rPr lang="en-US" sz="2800" smtClean="0"/>
            </a:br>
            <a:r>
              <a:rPr lang="en-US" sz="2800" smtClean="0"/>
              <a:t>Artist</a:t>
            </a:r>
            <a:br>
              <a:rPr lang="en-US" sz="2800" smtClean="0"/>
            </a:br>
            <a:r>
              <a:rPr lang="en-US" sz="2800" smtClean="0"/>
              <a:t/>
            </a:r>
            <a:br>
              <a:rPr lang="en-US" sz="2800" smtClean="0"/>
            </a:br>
            <a:r>
              <a:rPr lang="en-US" sz="2800" smtClean="0"/>
              <a:t>Madre Tierra,</a:t>
            </a:r>
          </a:p>
          <a:p>
            <a:pPr algn="ctr"/>
            <a:r>
              <a:rPr lang="en-US" sz="2800" smtClean="0"/>
              <a:t> Pachamama,</a:t>
            </a:r>
          </a:p>
          <a:p>
            <a:pPr algn="ctr"/>
            <a:r>
              <a:rPr lang="en-US" sz="2800" smtClean="0"/>
              <a:t> Mother Earth</a:t>
            </a:r>
          </a:p>
          <a:p>
            <a:pPr algn="ctr"/>
            <a:endParaRPr lang="en-US" sz="2800" smtClean="0"/>
          </a:p>
        </p:txBody>
      </p:sp>
      <p:sp>
        <p:nvSpPr>
          <p:cNvPr id="113667" name="Title 5"/>
          <p:cNvSpPr>
            <a:spLocks noGrp="1"/>
          </p:cNvSpPr>
          <p:nvPr>
            <p:ph type="title"/>
          </p:nvPr>
        </p:nvSpPr>
        <p:spPr>
          <a:xfrm>
            <a:off x="0" y="2576513"/>
            <a:ext cx="4127500" cy="3978275"/>
          </a:xfrm>
        </p:spPr>
        <p:txBody>
          <a:bodyPr/>
          <a:lstStyle/>
          <a:p>
            <a:pPr algn="ctr"/>
            <a:r>
              <a:rPr lang="en-US" sz="3600" smtClean="0"/>
              <a:t>The seeds are ours</a:t>
            </a:r>
            <a:br>
              <a:rPr lang="en-US" sz="3600" smtClean="0"/>
            </a:br>
            <a:r>
              <a:rPr lang="en-US" sz="3600" smtClean="0"/>
              <a:t>Stop Monsanto!</a:t>
            </a:r>
            <a:br>
              <a:rPr lang="en-US" sz="3600" smtClean="0"/>
            </a:br>
            <a:r>
              <a:rPr lang="en-US" smtClean="0"/>
              <a:t/>
            </a:r>
            <a:br>
              <a:rPr lang="en-US" smtClean="0"/>
            </a:br>
            <a:r>
              <a:rPr lang="en-US" smtClean="0"/>
              <a:t>“Greed kills”</a:t>
            </a:r>
            <a:br>
              <a:rPr lang="en-US" smtClean="0"/>
            </a:br>
            <a:r>
              <a:rPr lang="en-US" smtClean="0"/>
              <a:t/>
            </a:r>
            <a:br>
              <a:rPr lang="en-US" smtClean="0"/>
            </a:br>
            <a:endParaRPr lang="en-US" smtClean="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Placeholder 4" descr="Farmer suicide.jpg"/>
          <p:cNvPicPr>
            <a:picLocks noGrp="1" noChangeAspect="1"/>
          </p:cNvPicPr>
          <p:nvPr>
            <p:ph type="pic" idx="1"/>
          </p:nvPr>
        </p:nvPicPr>
        <p:blipFill>
          <a:blip r:embed="rId3"/>
          <a:srcRect l="1527" r="1527"/>
          <a:stretch>
            <a:fillRect/>
          </a:stretch>
        </p:blipFill>
        <p:spPr>
          <a:xfrm>
            <a:off x="317500" y="600075"/>
            <a:ext cx="7902575" cy="5927725"/>
          </a:xfr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p:cNvSpPr>
            <a:spLocks noGrp="1"/>
          </p:cNvSpPr>
          <p:nvPr>
            <p:ph type="title"/>
          </p:nvPr>
        </p:nvSpPr>
        <p:spPr/>
        <p:txBody>
          <a:bodyPr/>
          <a:lstStyle/>
          <a:p>
            <a:r>
              <a:rPr lang="en-US" smtClean="0"/>
              <a:t>New York Times, 26 May 2013</a:t>
            </a:r>
          </a:p>
        </p:txBody>
      </p:sp>
      <p:sp>
        <p:nvSpPr>
          <p:cNvPr id="3" name="Content Placeholder 2"/>
          <p:cNvSpPr>
            <a:spLocks noGrp="1"/>
          </p:cNvSpPr>
          <p:nvPr>
            <p:ph idx="1"/>
          </p:nvPr>
        </p:nvSpPr>
        <p:spPr/>
        <p:txBody>
          <a:bodyPr rtlCol="0">
            <a:normAutofit lnSpcReduction="10000"/>
          </a:bodyPr>
          <a:lstStyle/>
          <a:p>
            <a:pPr marL="0" indent="0" fontAlgn="auto">
              <a:spcAft>
                <a:spcPts val="0"/>
              </a:spcAft>
              <a:buFont typeface="Arial"/>
              <a:buNone/>
              <a:defRPr/>
            </a:pPr>
            <a:r>
              <a:rPr lang="en-US" dirty="0" smtClean="0"/>
              <a:t>“The </a:t>
            </a:r>
            <a:r>
              <a:rPr lang="en-US" dirty="0"/>
              <a:t>concentration of carbon dioxide in the earth’s atmosphere </a:t>
            </a:r>
            <a:r>
              <a:rPr lang="en-US" dirty="0" smtClean="0"/>
              <a:t>recently </a:t>
            </a:r>
            <a:r>
              <a:rPr lang="en-US" u="sng" dirty="0">
                <a:hlinkClick r:id="rId3"/>
              </a:rPr>
              <a:t>surpassed </a:t>
            </a:r>
            <a:r>
              <a:rPr lang="en-US" dirty="0" smtClean="0"/>
              <a:t>  </a:t>
            </a:r>
            <a:r>
              <a:rPr lang="en-US" dirty="0"/>
              <a:t>400 parts per million for the first time in three million years. If you are not frightened by this fact, then you are ignoring or denying science</a:t>
            </a:r>
            <a:r>
              <a:rPr lang="en-US" dirty="0" smtClean="0"/>
              <a:t>. </a:t>
            </a:r>
            <a:r>
              <a:rPr lang="en-US" dirty="0"/>
              <a:t>Relentlessly rising greenhouse-gas emissions, and the fear that the earth might enter a climate emergency from which there would be no return</a:t>
            </a:r>
            <a:r>
              <a:rPr lang="en-US" dirty="0" smtClean="0"/>
              <a:t>, </a:t>
            </a:r>
            <a:r>
              <a:rPr lang="en-US" dirty="0"/>
              <a:t>have prompted many climate scientists to conclude</a:t>
            </a:r>
            <a:r>
              <a:rPr lang="en-US" dirty="0" smtClean="0"/>
              <a:t> … .”</a:t>
            </a:r>
            <a:endParaRPr lang="en-US" u="sng"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1"/>
          <p:cNvSpPr>
            <a:spLocks noGrp="1"/>
          </p:cNvSpPr>
          <p:nvPr>
            <p:ph type="title"/>
          </p:nvPr>
        </p:nvSpPr>
        <p:spPr>
          <a:xfrm>
            <a:off x="457200" y="0"/>
            <a:ext cx="8229600" cy="1143000"/>
          </a:xfrm>
        </p:spPr>
        <p:txBody>
          <a:bodyPr/>
          <a:lstStyle/>
          <a:p>
            <a:r>
              <a:rPr lang="en-US" smtClean="0"/>
              <a:t>What is Avaaz?</a:t>
            </a:r>
          </a:p>
        </p:txBody>
      </p:sp>
      <p:sp>
        <p:nvSpPr>
          <p:cNvPr id="3" name="Content Placeholder 2"/>
          <p:cNvSpPr>
            <a:spLocks noGrp="1"/>
          </p:cNvSpPr>
          <p:nvPr>
            <p:ph idx="1"/>
          </p:nvPr>
        </p:nvSpPr>
        <p:spPr>
          <a:xfrm>
            <a:off x="457200" y="946150"/>
            <a:ext cx="8229600" cy="5738813"/>
          </a:xfrm>
        </p:spPr>
        <p:txBody>
          <a:bodyPr rtlCol="0">
            <a:normAutofit fontScale="92500" lnSpcReduction="10000"/>
          </a:bodyPr>
          <a:lstStyle/>
          <a:p>
            <a:pPr marL="0" indent="0" fontAlgn="auto">
              <a:spcAft>
                <a:spcPts val="0"/>
              </a:spcAft>
              <a:buFont typeface="Arial"/>
              <a:buNone/>
              <a:defRPr/>
            </a:pPr>
            <a:r>
              <a:rPr lang="en-US" b="1" dirty="0" smtClean="0"/>
              <a:t>“Experts </a:t>
            </a:r>
            <a:r>
              <a:rPr lang="en-US" b="1" dirty="0"/>
              <a:t>say the $1 trillion we give away to the </a:t>
            </a:r>
            <a:r>
              <a:rPr lang="en-US" b="1" dirty="0" err="1"/>
              <a:t>Exxons</a:t>
            </a:r>
            <a:r>
              <a:rPr lang="en-US" b="1" dirty="0"/>
              <a:t> and BPs of the world is enough to </a:t>
            </a:r>
            <a:r>
              <a:rPr lang="en-US" b="1" dirty="0" err="1"/>
              <a:t>kickstart</a:t>
            </a:r>
            <a:r>
              <a:rPr lang="en-US" b="1" dirty="0"/>
              <a:t> a clean energy revolution to replace all fossil fuels with renewables</a:t>
            </a:r>
            <a:r>
              <a:rPr lang="en-US" dirty="0"/>
              <a:t>. It’s unbelievable to imagine and yet it is totally tangible and viable -- the funds are there and moving them over to green energy just depends on political will</a:t>
            </a:r>
            <a:r>
              <a:rPr lang="en-US" dirty="0" smtClean="0"/>
              <a:t>.”</a:t>
            </a:r>
          </a:p>
          <a:p>
            <a:pPr fontAlgn="auto">
              <a:spcAft>
                <a:spcPts val="0"/>
              </a:spcAft>
              <a:buFont typeface="Arial"/>
              <a:buChar char="•"/>
              <a:defRPr/>
            </a:pPr>
            <a:r>
              <a:rPr lang="en-US" dirty="0"/>
              <a:t>Ending fossil fuel subsidies is 'no-brainer' says former Tory MP (Vancouver Sun)</a:t>
            </a:r>
          </a:p>
          <a:p>
            <a:pPr fontAlgn="auto">
              <a:spcAft>
                <a:spcPts val="0"/>
              </a:spcAft>
              <a:buFont typeface="Arial"/>
              <a:buChar char="•"/>
              <a:defRPr/>
            </a:pPr>
            <a:r>
              <a:rPr lang="en-US" u="sng" dirty="0">
                <a:hlinkClick r:id="rId3"/>
              </a:rPr>
              <a:t>http://www.vancouversun.com/business/Ending+fossil+fuel+subsidies+brainer+says+former+Tory/6319323/story.html </a:t>
            </a:r>
          </a:p>
          <a:p>
            <a:pPr marL="0" indent="0" fontAlgn="auto">
              <a:spcAft>
                <a:spcPts val="0"/>
              </a:spcAft>
              <a:buFont typeface="Arial"/>
              <a:buNone/>
              <a:defRPr/>
            </a:pPr>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Content Placeholder 3" descr="child and caterpillar.jpg"/>
          <p:cNvPicPr>
            <a:picLocks noGrp="1" noChangeAspect="1"/>
          </p:cNvPicPr>
          <p:nvPr>
            <p:ph idx="1"/>
          </p:nvPr>
        </p:nvPicPr>
        <p:blipFill>
          <a:blip r:embed="rId3"/>
          <a:srcRect l="-13248" r="-13248"/>
          <a:stretch>
            <a:fillRect/>
          </a:stretch>
        </p:blipFill>
        <p:spPr>
          <a:xfrm>
            <a:off x="-179388" y="0"/>
            <a:ext cx="10526713" cy="7151688"/>
          </a:xfr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Content Placeholder 3"/>
          <p:cNvPicPr>
            <a:picLocks noGrp="1" noChangeAspect="1"/>
          </p:cNvPicPr>
          <p:nvPr>
            <p:ph idx="1"/>
          </p:nvPr>
        </p:nvPicPr>
        <p:blipFill>
          <a:blip r:embed="rId2"/>
          <a:srcRect t="-7835" b="-7835"/>
          <a:stretch>
            <a:fillRect/>
          </a:stretch>
        </p:blipFill>
        <p:spPr>
          <a:xfrm>
            <a:off x="0" y="1096963"/>
            <a:ext cx="9144000" cy="5029200"/>
          </a:xfrm>
        </p:spPr>
      </p:pic>
      <p:sp>
        <p:nvSpPr>
          <p:cNvPr id="123906" name="TextBox 4"/>
          <p:cNvSpPr txBox="1">
            <a:spLocks noChangeArrowheads="1"/>
          </p:cNvSpPr>
          <p:nvPr/>
        </p:nvSpPr>
        <p:spPr bwMode="auto">
          <a:xfrm>
            <a:off x="1739900" y="258763"/>
            <a:ext cx="6162675" cy="646112"/>
          </a:xfrm>
          <a:prstGeom prst="rect">
            <a:avLst/>
          </a:prstGeom>
          <a:noFill/>
          <a:ln w="9525">
            <a:noFill/>
            <a:miter lim="800000"/>
            <a:headEnd/>
            <a:tailEnd/>
          </a:ln>
        </p:spPr>
        <p:txBody>
          <a:bodyPr>
            <a:spAutoFit/>
          </a:bodyPr>
          <a:lstStyle/>
          <a:p>
            <a:r>
              <a:rPr lang="en-US" sz="3600">
                <a:latin typeface="Calibri" pitchFamily="34" charset="0"/>
              </a:rPr>
              <a:t>Defend Sister Water against …..</a:t>
            </a:r>
          </a:p>
        </p:txBody>
      </p:sp>
      <p:sp>
        <p:nvSpPr>
          <p:cNvPr id="123907" name="TextBox 5"/>
          <p:cNvSpPr txBox="1">
            <a:spLocks noChangeArrowheads="1"/>
          </p:cNvSpPr>
          <p:nvPr/>
        </p:nvSpPr>
        <p:spPr bwMode="auto">
          <a:xfrm>
            <a:off x="3344863" y="6126163"/>
            <a:ext cx="3560762" cy="523875"/>
          </a:xfrm>
          <a:prstGeom prst="rect">
            <a:avLst/>
          </a:prstGeom>
          <a:noFill/>
          <a:ln w="9525">
            <a:noFill/>
            <a:miter lim="800000"/>
            <a:headEnd/>
            <a:tailEnd/>
          </a:ln>
        </p:spPr>
        <p:txBody>
          <a:bodyPr>
            <a:spAutoFit/>
          </a:bodyPr>
          <a:lstStyle/>
          <a:p>
            <a:r>
              <a:rPr lang="en-US" sz="2800">
                <a:latin typeface="Calibri" pitchFamily="34" charset="0"/>
              </a:rPr>
              <a:t>and fracking</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Content Placeholder 3" descr="We cant eat money.jpg"/>
          <p:cNvPicPr>
            <a:picLocks noGrp="1" noChangeAspect="1"/>
          </p:cNvPicPr>
          <p:nvPr>
            <p:ph idx="1"/>
          </p:nvPr>
        </p:nvPicPr>
        <p:blipFill>
          <a:blip r:embed="rId3"/>
          <a:srcRect l="-34563" r="-34563"/>
          <a:stretch>
            <a:fillRect/>
          </a:stretch>
        </p:blipFill>
        <p:spPr>
          <a:xfrm>
            <a:off x="-1176338" y="100013"/>
            <a:ext cx="11555413" cy="6354762"/>
          </a:xfr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p:cNvSpPr>
            <a:spLocks noGrp="1"/>
          </p:cNvSpPr>
          <p:nvPr>
            <p:ph type="title"/>
          </p:nvPr>
        </p:nvSpPr>
        <p:spPr/>
        <p:txBody>
          <a:bodyPr/>
          <a:lstStyle/>
          <a:p>
            <a:r>
              <a:rPr lang="en-US" sz="3200" smtClean="0"/>
              <a:t>Among the conclusions of the XIII General Chapter of the OFS in 2011 were:</a:t>
            </a:r>
          </a:p>
        </p:txBody>
      </p:sp>
      <p:sp>
        <p:nvSpPr>
          <p:cNvPr id="3" name="Content Placeholder 2"/>
          <p:cNvSpPr>
            <a:spLocks noGrp="1"/>
          </p:cNvSpPr>
          <p:nvPr>
            <p:ph idx="1"/>
          </p:nvPr>
        </p:nvSpPr>
        <p:spPr>
          <a:xfrm>
            <a:off x="0" y="1600200"/>
            <a:ext cx="9144000" cy="5257800"/>
          </a:xfrm>
        </p:spPr>
        <p:txBody>
          <a:bodyPr rtlCol="0">
            <a:normAutofit fontScale="92500"/>
          </a:bodyPr>
          <a:lstStyle/>
          <a:p>
            <a:pPr marL="0" indent="0" fontAlgn="auto">
              <a:spcAft>
                <a:spcPts val="0"/>
              </a:spcAft>
              <a:buFont typeface="Arial"/>
              <a:buNone/>
              <a:defRPr/>
            </a:pPr>
            <a:r>
              <a:rPr lang="en-US" dirty="0" smtClean="0"/>
              <a:t>“</a:t>
            </a:r>
            <a:r>
              <a:rPr lang="en-US" dirty="0"/>
              <a:t>Franciscans must be agents of </a:t>
            </a:r>
            <a:r>
              <a:rPr lang="en-US" dirty="0" smtClean="0"/>
              <a:t>social transformation</a:t>
            </a:r>
            <a:r>
              <a:rPr lang="en-US" dirty="0"/>
              <a:t>.</a:t>
            </a:r>
            <a:r>
              <a:rPr lang="en-US" dirty="0" smtClean="0"/>
              <a:t>”    </a:t>
            </a:r>
            <a:r>
              <a:rPr lang="en-US" dirty="0"/>
              <a:t>(n.1.1) and </a:t>
            </a:r>
          </a:p>
          <a:p>
            <a:pPr marL="0" indent="0" fontAlgn="auto">
              <a:spcAft>
                <a:spcPts val="0"/>
              </a:spcAft>
              <a:buFont typeface="Arial"/>
              <a:buNone/>
              <a:defRPr/>
            </a:pPr>
            <a:r>
              <a:rPr lang="en-US" dirty="0" smtClean="0"/>
              <a:t>“</a:t>
            </a:r>
            <a:r>
              <a:rPr lang="en-US" dirty="0"/>
              <a:t>Since "the lay faithful are never to relinquish their participation in ‘politics’" (</a:t>
            </a:r>
            <a:r>
              <a:rPr lang="en-US" i="1" dirty="0" err="1"/>
              <a:t>Christifideles</a:t>
            </a:r>
            <a:r>
              <a:rPr lang="en-US" i="1" dirty="0"/>
              <a:t> </a:t>
            </a:r>
            <a:r>
              <a:rPr lang="en-US" i="1" dirty="0" err="1"/>
              <a:t>Laici</a:t>
            </a:r>
            <a:r>
              <a:rPr lang="en-US" i="1" dirty="0"/>
              <a:t>, 42</a:t>
            </a:r>
            <a:r>
              <a:rPr lang="en-US" dirty="0"/>
              <a:t>), </a:t>
            </a:r>
            <a:r>
              <a:rPr lang="en-US" u="sng" dirty="0"/>
              <a:t>it is necessary to underline the importance of political education for citizen advocacy, based on the social doctrine of the Church.</a:t>
            </a:r>
            <a:r>
              <a:rPr lang="en-US" dirty="0"/>
              <a:t> </a:t>
            </a:r>
            <a:r>
              <a:rPr lang="en-US" u="sng" dirty="0"/>
              <a:t>This Chapter urges OFS Councils, at all levels, to organize regular political education classes that will help members to acquire the skills necessary to respond without delay to what the church asks of us at this time.</a:t>
            </a:r>
            <a:r>
              <a:rPr lang="en-US" dirty="0"/>
              <a:t>” (n.4, </a:t>
            </a:r>
            <a:r>
              <a:rPr lang="en-US" u="sng" dirty="0"/>
              <a:t>emphasis</a:t>
            </a:r>
            <a:r>
              <a:rPr lang="en-US" dirty="0"/>
              <a:t> added). </a:t>
            </a:r>
            <a:endParaRPr lang="en-US" u="sng" dirty="0" smtClean="0"/>
          </a:p>
          <a:p>
            <a:pPr marL="0" indent="0" fontAlgn="auto">
              <a:spcAft>
                <a:spcPts val="0"/>
              </a:spcAft>
              <a:buFont typeface="Arial"/>
              <a:buNone/>
              <a:defRPr/>
            </a:pPr>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p:cNvSpPr>
            <a:spLocks noGrp="1"/>
          </p:cNvSpPr>
          <p:nvPr>
            <p:ph type="title"/>
          </p:nvPr>
        </p:nvSpPr>
        <p:spPr/>
        <p:txBody>
          <a:bodyPr/>
          <a:lstStyle/>
          <a:p>
            <a:endParaRPr lang="en-US" smtClean="0"/>
          </a:p>
        </p:txBody>
      </p:sp>
      <p:sp>
        <p:nvSpPr>
          <p:cNvPr id="128002" name="Content Placeholder 2"/>
          <p:cNvSpPr>
            <a:spLocks noGrp="1"/>
          </p:cNvSpPr>
          <p:nvPr>
            <p:ph idx="1"/>
          </p:nvPr>
        </p:nvSpPr>
        <p:spPr/>
        <p:txBody>
          <a:bodyPr/>
          <a:lstStyle/>
          <a:p>
            <a:pPr marL="0" indent="0">
              <a:buFont typeface="Arial" charset="0"/>
              <a:buNone/>
            </a:pPr>
            <a:endParaRPr lang="en-US" smtClean="0"/>
          </a:p>
        </p:txBody>
      </p:sp>
      <p:pic>
        <p:nvPicPr>
          <p:cNvPr id="128003" name="Picture 3"/>
          <p:cNvPicPr>
            <a:picLocks noChangeAspect="1"/>
          </p:cNvPicPr>
          <p:nvPr/>
        </p:nvPicPr>
        <p:blipFill>
          <a:blip r:embed="rId2"/>
          <a:srcRect/>
          <a:stretch>
            <a:fillRect/>
          </a:stretch>
        </p:blipFill>
        <p:spPr bwMode="auto">
          <a:xfrm>
            <a:off x="0" y="381000"/>
            <a:ext cx="9144000" cy="6076950"/>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Content Placeholder 3"/>
          <p:cNvPicPr>
            <a:picLocks noGrp="1" noChangeAspect="1"/>
          </p:cNvPicPr>
          <p:nvPr>
            <p:ph idx="1"/>
          </p:nvPr>
        </p:nvPicPr>
        <p:blipFill>
          <a:blip r:embed="rId2"/>
          <a:srcRect l="-5695" r="-8640" b="21803"/>
          <a:stretch>
            <a:fillRect/>
          </a:stretch>
        </p:blipFill>
        <p:spPr>
          <a:xfrm>
            <a:off x="1058863" y="92075"/>
            <a:ext cx="7419975" cy="6765925"/>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r>
              <a:rPr lang="en-US" smtClean="0"/>
              <a:t>JPIC is part of our DNA</a:t>
            </a:r>
          </a:p>
        </p:txBody>
      </p:sp>
      <p:sp>
        <p:nvSpPr>
          <p:cNvPr id="3" name="Content Placeholder 2"/>
          <p:cNvSpPr>
            <a:spLocks noGrp="1"/>
          </p:cNvSpPr>
          <p:nvPr>
            <p:ph idx="1"/>
          </p:nvPr>
        </p:nvSpPr>
        <p:spPr>
          <a:xfrm>
            <a:off x="457200" y="1600200"/>
            <a:ext cx="8410575" cy="5078413"/>
          </a:xfrm>
        </p:spPr>
        <p:txBody>
          <a:bodyPr rtlCol="0">
            <a:normAutofit fontScale="92500" lnSpcReduction="20000"/>
          </a:bodyPr>
          <a:lstStyle/>
          <a:p>
            <a:pPr fontAlgn="auto">
              <a:spcAft>
                <a:spcPts val="0"/>
              </a:spcAft>
              <a:buFont typeface="Arial"/>
              <a:buChar char="•"/>
              <a:defRPr/>
            </a:pPr>
            <a:r>
              <a:rPr lang="en-US" dirty="0"/>
              <a:t>José Rodríguez </a:t>
            </a:r>
            <a:r>
              <a:rPr lang="en-US" dirty="0" err="1"/>
              <a:t>Carballo</a:t>
            </a:r>
            <a:r>
              <a:rPr lang="en-US" dirty="0"/>
              <a:t>, </a:t>
            </a:r>
            <a:r>
              <a:rPr lang="en-US" dirty="0" smtClean="0"/>
              <a:t>then OFM </a:t>
            </a:r>
            <a:r>
              <a:rPr lang="en-US" dirty="0"/>
              <a:t>Minister </a:t>
            </a:r>
            <a:r>
              <a:rPr lang="en-US" dirty="0" smtClean="0"/>
              <a:t>General*, </a:t>
            </a:r>
            <a:r>
              <a:rPr lang="en-US" dirty="0"/>
              <a:t>said the OFM 2003 General Chapter considered: “</a:t>
            </a:r>
            <a:r>
              <a:rPr lang="en-US" u="sng" dirty="0"/>
              <a:t>among the essential elements of our form of life …</a:t>
            </a:r>
            <a:r>
              <a:rPr lang="en-US" dirty="0"/>
              <a:t> [are] </a:t>
            </a:r>
            <a:r>
              <a:rPr lang="en-US" u="sng" dirty="0"/>
              <a:t>JPIC as values that form part of what we could well call our Franciscan DNA</a:t>
            </a:r>
            <a:r>
              <a:rPr lang="en-US" dirty="0"/>
              <a:t>.” (Fourth European Congress of JPIC Animators, Saint Anna, Poland, 29 April 2010, </a:t>
            </a:r>
            <a:r>
              <a:rPr lang="en-GB" u="sng" dirty="0"/>
              <a:t>emphasis</a:t>
            </a:r>
            <a:r>
              <a:rPr lang="en-GB" dirty="0"/>
              <a:t> added</a:t>
            </a:r>
            <a:r>
              <a:rPr lang="en-US" dirty="0"/>
              <a:t>). </a:t>
            </a:r>
            <a:endParaRPr lang="en-US" dirty="0" smtClean="0"/>
          </a:p>
          <a:p>
            <a:pPr fontAlgn="auto">
              <a:spcAft>
                <a:spcPts val="0"/>
              </a:spcAft>
              <a:buFont typeface="Arial"/>
              <a:buChar char="•"/>
              <a:defRPr/>
            </a:pPr>
            <a:r>
              <a:rPr lang="en-US" dirty="0" smtClean="0"/>
              <a:t>Does this apply to the SFO? Remember our Rule?</a:t>
            </a:r>
          </a:p>
          <a:p>
            <a:pPr marL="0" indent="0" fontAlgn="auto">
              <a:spcAft>
                <a:spcPts val="0"/>
              </a:spcAft>
              <a:buFont typeface="Arial"/>
              <a:buNone/>
              <a:defRPr/>
            </a:pPr>
            <a:r>
              <a:rPr lang="en-US" dirty="0" smtClean="0"/>
              <a:t>*Now </a:t>
            </a:r>
            <a:r>
              <a:rPr lang="en-US" dirty="0"/>
              <a:t>secretary of the Congregation for Institutes of Consecrated Life and Societies of Apostolic Life</a:t>
            </a:r>
            <a:r>
              <a:rPr lang="en-US" dirty="0" smtClean="0"/>
              <a:t>.</a:t>
            </a:r>
          </a:p>
          <a:p>
            <a:pPr marL="0" indent="0" fontAlgn="auto">
              <a:spcAft>
                <a:spcPts val="0"/>
              </a:spcAft>
              <a:buFont typeface="Arial"/>
              <a:buNone/>
              <a:defRPr/>
            </a:pPr>
            <a:r>
              <a:rPr lang="en-US" dirty="0" smtClean="0"/>
              <a:t>Michael Perry is now OFM Minister General</a:t>
            </a:r>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1"/>
          <p:cNvSpPr>
            <a:spLocks noGrp="1"/>
          </p:cNvSpPr>
          <p:nvPr>
            <p:ph type="title"/>
          </p:nvPr>
        </p:nvSpPr>
        <p:spPr/>
        <p:txBody>
          <a:bodyPr/>
          <a:lstStyle/>
          <a:p>
            <a:r>
              <a:rPr lang="en-GB" sz="3200" smtClean="0"/>
              <a:t>Benet Fonck, OFM </a:t>
            </a:r>
            <a:r>
              <a:rPr lang="en-US" sz="3200" smtClean="0"/>
              <a:t/>
            </a:r>
            <a:br>
              <a:rPr lang="en-US" sz="3200" smtClean="0"/>
            </a:br>
            <a:r>
              <a:rPr lang="en-GB" sz="3200" smtClean="0"/>
              <a:t>1995, </a:t>
            </a:r>
            <a:r>
              <a:rPr lang="en-GB" sz="3200" i="1" smtClean="0"/>
              <a:t>Fully Mature with the Fullness of Christ</a:t>
            </a:r>
            <a:endParaRPr lang="en-US" sz="3200" smtClean="0"/>
          </a:p>
        </p:txBody>
      </p:sp>
      <p:sp>
        <p:nvSpPr>
          <p:cNvPr id="3" name="Content Placeholder 2"/>
          <p:cNvSpPr>
            <a:spLocks noGrp="1"/>
          </p:cNvSpPr>
          <p:nvPr>
            <p:ph idx="1"/>
          </p:nvPr>
        </p:nvSpPr>
        <p:spPr/>
        <p:txBody>
          <a:bodyPr rtlCol="0">
            <a:normAutofit fontScale="92500" lnSpcReduction="10000"/>
          </a:bodyPr>
          <a:lstStyle/>
          <a:p>
            <a:pPr marL="0" indent="0" fontAlgn="auto">
              <a:spcAft>
                <a:spcPts val="0"/>
              </a:spcAft>
              <a:buFont typeface="Arial"/>
              <a:buNone/>
              <a:defRPr/>
            </a:pPr>
            <a:r>
              <a:rPr lang="en-US" dirty="0"/>
              <a:t>“The person with a secular vocation and a lay mission is meant to “build a more fraternal and evangelical world” by being </a:t>
            </a:r>
            <a:r>
              <a:rPr lang="en-US" b="1" u="sng" dirty="0"/>
              <a:t>a subversive, revolutionary force within society</a:t>
            </a:r>
            <a:r>
              <a:rPr lang="en-US" dirty="0"/>
              <a:t>, </a:t>
            </a:r>
            <a:r>
              <a:rPr lang="en-US" u="sng" dirty="0"/>
              <a:t>causing from within a whole transformation of values and attitudes. It is the task of the secular lay person to infiltrate the world with gospel values, to change it from within,</a:t>
            </a:r>
            <a:r>
              <a:rPr lang="en-US" dirty="0"/>
              <a:t> and to direct it toward union or reconciliation with God the Father through Jesus Christ.” </a:t>
            </a:r>
            <a:r>
              <a:rPr lang="en-US" dirty="0" smtClean="0"/>
              <a:t>(p 12</a:t>
            </a:r>
            <a:r>
              <a:rPr lang="en-US" dirty="0"/>
              <a:t>-</a:t>
            </a:r>
            <a:r>
              <a:rPr lang="en-US" dirty="0" smtClean="0"/>
              <a:t>14, </a:t>
            </a:r>
            <a:r>
              <a:rPr lang="en-US" u="sng" dirty="0" smtClean="0"/>
              <a:t>emphasis</a:t>
            </a:r>
            <a:r>
              <a:rPr lang="en-US" dirty="0" smtClean="0"/>
              <a:t> added)</a:t>
            </a:r>
            <a:endParaRPr lang="en-US" dirty="0"/>
          </a:p>
          <a:p>
            <a:pPr fontAlgn="auto">
              <a:spcAft>
                <a:spcPts val="0"/>
              </a:spcAft>
              <a:buFont typeface="Arial"/>
              <a:buChar char="•"/>
              <a:defRPr/>
            </a:pPr>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Content Placeholder 3"/>
          <p:cNvPicPr>
            <a:picLocks noGrp="1" noChangeAspect="1"/>
          </p:cNvPicPr>
          <p:nvPr>
            <p:ph idx="1"/>
          </p:nvPr>
        </p:nvPicPr>
        <p:blipFill>
          <a:blip r:embed="rId2"/>
          <a:srcRect l="433" r="1935" b="5193"/>
          <a:stretch>
            <a:fillRect/>
          </a:stretch>
        </p:blipFill>
        <p:spPr>
          <a:xfrm>
            <a:off x="-234950" y="234950"/>
            <a:ext cx="9713913" cy="6278563"/>
          </a:xfrm>
        </p:spPr>
      </p:pic>
      <p:sp>
        <p:nvSpPr>
          <p:cNvPr id="131074" name="TextBox 4"/>
          <p:cNvSpPr txBox="1">
            <a:spLocks noChangeArrowheads="1"/>
          </p:cNvSpPr>
          <p:nvPr/>
        </p:nvSpPr>
        <p:spPr bwMode="auto">
          <a:xfrm>
            <a:off x="3692525" y="3386138"/>
            <a:ext cx="2822575" cy="369887"/>
          </a:xfrm>
          <a:prstGeom prst="rect">
            <a:avLst/>
          </a:prstGeom>
          <a:noFill/>
          <a:ln w="9525">
            <a:noFill/>
            <a:miter lim="800000"/>
            <a:headEnd/>
            <a:tailEnd/>
          </a:ln>
        </p:spPr>
        <p:txBody>
          <a:bodyPr>
            <a:spAutoFit/>
          </a:bodyPr>
          <a:lstStyle/>
          <a:p>
            <a:r>
              <a:rPr lang="en-US">
                <a:latin typeface="Calibri" pitchFamily="34" charset="0"/>
              </a:rPr>
              <a:t>Corpus Christi, 2013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itle 1"/>
          <p:cNvSpPr>
            <a:spLocks noGrp="1"/>
          </p:cNvSpPr>
          <p:nvPr>
            <p:ph type="title"/>
          </p:nvPr>
        </p:nvSpPr>
        <p:spPr>
          <a:xfrm>
            <a:off x="457200" y="-296863"/>
            <a:ext cx="8229600" cy="1143001"/>
          </a:xfrm>
        </p:spPr>
        <p:txBody>
          <a:bodyPr/>
          <a:lstStyle/>
          <a:p>
            <a:r>
              <a:rPr lang="en-US" smtClean="0"/>
              <a:t>From gospel to life</a:t>
            </a:r>
          </a:p>
        </p:txBody>
      </p:sp>
      <p:sp>
        <p:nvSpPr>
          <p:cNvPr id="3" name="Content Placeholder 2"/>
          <p:cNvSpPr>
            <a:spLocks noGrp="1"/>
          </p:cNvSpPr>
          <p:nvPr>
            <p:ph idx="1"/>
          </p:nvPr>
        </p:nvSpPr>
        <p:spPr>
          <a:xfrm>
            <a:off x="457200" y="806450"/>
            <a:ext cx="8229600" cy="5738813"/>
          </a:xfrm>
        </p:spPr>
        <p:txBody>
          <a:bodyPr rtlCol="0">
            <a:normAutofit lnSpcReduction="10000"/>
          </a:bodyPr>
          <a:lstStyle/>
          <a:p>
            <a:pPr marL="0" indent="0" algn="ctr" fontAlgn="auto">
              <a:spcAft>
                <a:spcPts val="0"/>
              </a:spcAft>
              <a:buFont typeface="Arial"/>
              <a:buNone/>
              <a:defRPr/>
            </a:pPr>
            <a:r>
              <a:rPr lang="en-GB" b="1" dirty="0">
                <a:latin typeface="Times New Roman" charset="0"/>
                <a:ea typeface="ＭＳ 明朝" charset="0"/>
                <a:cs typeface="ＭＳ 明朝" charset="0"/>
              </a:rPr>
              <a:t> “</a:t>
            </a:r>
            <a:r>
              <a:rPr lang="en-US" altLang="ja-JP" b="1" dirty="0">
                <a:latin typeface="Times New Roman" charset="0"/>
                <a:ea typeface="ＭＳ 明朝" charset="0"/>
                <a:cs typeface="ＭＳ 明朝" charset="0"/>
              </a:rPr>
              <a:t>But be doers of the word, and not hearers only, deceiving yourselves.</a:t>
            </a:r>
            <a:r>
              <a:rPr lang="en-GB" b="1" dirty="0">
                <a:latin typeface="Times New Roman" charset="0"/>
                <a:ea typeface="ＭＳ 明朝" charset="0"/>
                <a:cs typeface="ＭＳ 明朝" charset="0"/>
              </a:rPr>
              <a:t>”</a:t>
            </a:r>
            <a:r>
              <a:rPr lang="en-GB" altLang="ja-JP" b="1" dirty="0">
                <a:latin typeface="Times New Roman" charset="0"/>
                <a:ea typeface="ＭＳ 明朝" charset="0"/>
                <a:cs typeface="ＭＳ 明朝" charset="0"/>
              </a:rPr>
              <a:t> Jas 1:</a:t>
            </a:r>
            <a:r>
              <a:rPr lang="en-GB" altLang="ja-JP" b="1" dirty="0" smtClean="0">
                <a:latin typeface="Times New Roman" charset="0"/>
                <a:ea typeface="ＭＳ 明朝" charset="0"/>
                <a:cs typeface="ＭＳ 明朝" charset="0"/>
              </a:rPr>
              <a:t>22</a:t>
            </a:r>
          </a:p>
          <a:p>
            <a:pPr algn="ctr" fontAlgn="auto">
              <a:spcAft>
                <a:spcPts val="0"/>
              </a:spcAft>
              <a:buFont typeface="Arial"/>
              <a:buChar char="•"/>
              <a:defRPr/>
            </a:pPr>
            <a:endParaRPr lang="en-US" altLang="ja-JP" sz="4400" dirty="0">
              <a:latin typeface="Times New Roman" charset="0"/>
              <a:ea typeface="ＭＳ 明朝" charset="0"/>
              <a:cs typeface="ＭＳ 明朝" charset="0"/>
            </a:endParaRPr>
          </a:p>
          <a:p>
            <a:pPr marL="0" indent="0" algn="ctr" fontAlgn="auto">
              <a:spcAft>
                <a:spcPts val="0"/>
              </a:spcAft>
              <a:buFont typeface="Arial"/>
              <a:buNone/>
              <a:defRPr/>
            </a:pPr>
            <a:r>
              <a:rPr lang="en-GB" b="1" dirty="0">
                <a:latin typeface="Times New Roman" charset="0"/>
                <a:ea typeface="ＭＳ 明朝" charset="0"/>
                <a:cs typeface="ＭＳ 明朝" charset="0"/>
              </a:rPr>
              <a:t>“I by my works will show you my faith.</a:t>
            </a:r>
            <a:r>
              <a:rPr lang="en-GB" b="1" dirty="0" smtClean="0">
                <a:latin typeface="Times New Roman" charset="0"/>
                <a:ea typeface="ＭＳ 明朝" charset="0"/>
                <a:cs typeface="ＭＳ 明朝" charset="0"/>
              </a:rPr>
              <a:t>”</a:t>
            </a:r>
          </a:p>
          <a:p>
            <a:pPr marL="0" indent="0" algn="ctr" fontAlgn="auto">
              <a:spcAft>
                <a:spcPts val="0"/>
              </a:spcAft>
              <a:buFont typeface="Arial"/>
              <a:buNone/>
              <a:defRPr/>
            </a:pPr>
            <a:r>
              <a:rPr lang="en-GB" b="1" dirty="0" smtClean="0">
                <a:latin typeface="Times New Roman" charset="0"/>
                <a:ea typeface="ＭＳ 明朝" charset="0"/>
                <a:cs typeface="ＭＳ 明朝" charset="0"/>
              </a:rPr>
              <a:t> </a:t>
            </a:r>
            <a:r>
              <a:rPr lang="en-GB" b="1" dirty="0">
                <a:latin typeface="Times New Roman" charset="0"/>
                <a:ea typeface="ＭＳ 明朝" charset="0"/>
                <a:cs typeface="ＭＳ 明朝" charset="0"/>
              </a:rPr>
              <a:t>Jas 2:18</a:t>
            </a:r>
            <a:endParaRPr lang="en-US" sz="4400" dirty="0">
              <a:latin typeface="Times New Roman" charset="0"/>
              <a:ea typeface="ＭＳ 明朝" charset="0"/>
              <a:cs typeface="ＭＳ 明朝" charset="0"/>
            </a:endParaRPr>
          </a:p>
          <a:p>
            <a:pPr algn="ctr" fontAlgn="auto">
              <a:spcAft>
                <a:spcPts val="0"/>
              </a:spcAft>
              <a:buFont typeface="Arial"/>
              <a:buChar char="•"/>
              <a:defRPr/>
            </a:pPr>
            <a:endParaRPr lang="en-GB" b="1" dirty="0">
              <a:latin typeface="Times New Roman" charset="0"/>
              <a:ea typeface="ＭＳ 明朝" charset="0"/>
              <a:cs typeface="ＭＳ 明朝" charset="0"/>
            </a:endParaRPr>
          </a:p>
          <a:p>
            <a:pPr marL="0" indent="0" algn="ctr" fontAlgn="auto">
              <a:spcAft>
                <a:spcPts val="0"/>
              </a:spcAft>
              <a:buFont typeface="Arial"/>
              <a:buNone/>
              <a:defRPr/>
            </a:pPr>
            <a:r>
              <a:rPr lang="en-GB" b="1" dirty="0">
                <a:latin typeface="Times New Roman" charset="0"/>
                <a:ea typeface="ＭＳ 明朝" charset="0"/>
                <a:cs typeface="ＭＳ 明朝" charset="0"/>
              </a:rPr>
              <a:t> “Little children, let us stop </a:t>
            </a:r>
            <a:endParaRPr lang="en-GB" b="1" dirty="0" smtClean="0">
              <a:latin typeface="Times New Roman" charset="0"/>
              <a:ea typeface="ＭＳ 明朝" charset="0"/>
              <a:cs typeface="ＭＳ 明朝" charset="0"/>
            </a:endParaRPr>
          </a:p>
          <a:p>
            <a:pPr marL="0" indent="0" algn="ctr" fontAlgn="auto">
              <a:spcAft>
                <a:spcPts val="0"/>
              </a:spcAft>
              <a:buFont typeface="Arial"/>
              <a:buNone/>
              <a:defRPr/>
            </a:pPr>
            <a:r>
              <a:rPr lang="en-GB" b="1" dirty="0" smtClean="0">
                <a:latin typeface="Times New Roman" charset="0"/>
                <a:ea typeface="ＭＳ 明朝" charset="0"/>
                <a:cs typeface="ＭＳ 明朝" charset="0"/>
              </a:rPr>
              <a:t>just </a:t>
            </a:r>
            <a:r>
              <a:rPr lang="en-GB" b="1" dirty="0">
                <a:latin typeface="Times New Roman" charset="0"/>
                <a:ea typeface="ＭＳ 明朝" charset="0"/>
                <a:cs typeface="ＭＳ 明朝" charset="0"/>
              </a:rPr>
              <a:t>saying we love people, </a:t>
            </a:r>
            <a:endParaRPr lang="en-GB" b="1" dirty="0" smtClean="0">
              <a:latin typeface="Times New Roman" charset="0"/>
              <a:ea typeface="ＭＳ 明朝" charset="0"/>
              <a:cs typeface="ＭＳ 明朝" charset="0"/>
            </a:endParaRPr>
          </a:p>
          <a:p>
            <a:pPr marL="0" indent="0" algn="ctr" fontAlgn="auto">
              <a:spcAft>
                <a:spcPts val="0"/>
              </a:spcAft>
              <a:buFont typeface="Arial"/>
              <a:buNone/>
              <a:defRPr/>
            </a:pPr>
            <a:r>
              <a:rPr lang="en-GB" b="1" dirty="0" smtClean="0">
                <a:latin typeface="Times New Roman" charset="0"/>
                <a:ea typeface="ＭＳ 明朝" charset="0"/>
                <a:cs typeface="ＭＳ 明朝" charset="0"/>
              </a:rPr>
              <a:t>let </a:t>
            </a:r>
            <a:r>
              <a:rPr lang="en-GB" b="1" dirty="0">
                <a:latin typeface="Times New Roman" charset="0"/>
                <a:ea typeface="ＭＳ 明朝" charset="0"/>
                <a:cs typeface="ＭＳ 明朝" charset="0"/>
              </a:rPr>
              <a:t>us really love them, </a:t>
            </a:r>
            <a:endParaRPr lang="en-GB" b="1" dirty="0" smtClean="0">
              <a:latin typeface="Times New Roman" charset="0"/>
              <a:ea typeface="ＭＳ 明朝" charset="0"/>
              <a:cs typeface="ＭＳ 明朝" charset="0"/>
            </a:endParaRPr>
          </a:p>
          <a:p>
            <a:pPr marL="0" indent="0" algn="ctr" fontAlgn="auto">
              <a:spcAft>
                <a:spcPts val="0"/>
              </a:spcAft>
              <a:buFont typeface="Arial"/>
              <a:buNone/>
              <a:defRPr/>
            </a:pPr>
            <a:r>
              <a:rPr lang="en-GB" b="1" dirty="0" smtClean="0">
                <a:latin typeface="Times New Roman" charset="0"/>
                <a:ea typeface="ＭＳ 明朝" charset="0"/>
                <a:cs typeface="ＭＳ 明朝" charset="0"/>
              </a:rPr>
              <a:t>and </a:t>
            </a:r>
            <a:r>
              <a:rPr lang="en-GB" b="1" dirty="0">
                <a:latin typeface="Times New Roman" charset="0"/>
                <a:ea typeface="ＭＳ 明朝" charset="0"/>
                <a:cs typeface="ＭＳ 明朝" charset="0"/>
              </a:rPr>
              <a:t>show it by our actions.” 1 </a:t>
            </a:r>
            <a:r>
              <a:rPr lang="en-GB" b="1" dirty="0" err="1">
                <a:latin typeface="Times New Roman" charset="0"/>
                <a:ea typeface="ＭＳ 明朝" charset="0"/>
                <a:cs typeface="ＭＳ 明朝" charset="0"/>
              </a:rPr>
              <a:t>Jn</a:t>
            </a:r>
            <a:r>
              <a:rPr lang="en-GB" b="1" dirty="0">
                <a:latin typeface="Times New Roman" charset="0"/>
                <a:ea typeface="ＭＳ 明朝" charset="0"/>
                <a:cs typeface="ＭＳ 明朝" charset="0"/>
              </a:rPr>
              <a:t> 3:18</a:t>
            </a:r>
            <a:endParaRPr lang="en-US" sz="4400" dirty="0">
              <a:latin typeface="Times New Roman" charset="0"/>
              <a:ea typeface="ＭＳ 明朝" charset="0"/>
              <a:cs typeface="ＭＳ 明朝" charset="0"/>
            </a:endParaRPr>
          </a:p>
          <a:p>
            <a:pPr fontAlgn="auto">
              <a:spcAft>
                <a:spcPts val="0"/>
              </a:spcAft>
              <a:buFont typeface="Arial"/>
              <a:buChar char="•"/>
              <a:defRPr/>
            </a:pPr>
            <a:endParaRPr 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
            </a:r>
            <a:br>
              <a:rPr lang="en-US" dirty="0" smtClean="0"/>
            </a:br>
            <a:r>
              <a:rPr lang="en-US" dirty="0"/>
              <a:t/>
            </a:r>
            <a:br>
              <a:rPr lang="en-US" dirty="0"/>
            </a:br>
            <a:r>
              <a:rPr lang="en-US" dirty="0" smtClean="0"/>
              <a:t>We have touched on </a:t>
            </a:r>
            <a:br>
              <a:rPr lang="en-US" dirty="0" smtClean="0"/>
            </a:br>
            <a:r>
              <a:rPr lang="en-US" dirty="0" smtClean="0"/>
              <a:t>a few of the National Plan JPIC issues</a:t>
            </a:r>
            <a:br>
              <a:rPr lang="en-US" dirty="0" smtClean="0"/>
            </a:br>
            <a:r>
              <a:rPr lang="en-US" dirty="0" smtClean="0"/>
              <a:t>NOW WHAT? </a:t>
            </a:r>
            <a:br>
              <a:rPr lang="en-US" dirty="0" smtClean="0"/>
            </a:br>
            <a:r>
              <a:rPr lang="en-US" dirty="0" smtClean="0"/>
              <a:t>NOW YOU KNOW</a:t>
            </a:r>
            <a:endParaRPr lang="en-US" dirty="0"/>
          </a:p>
        </p:txBody>
      </p:sp>
      <p:sp>
        <p:nvSpPr>
          <p:cNvPr id="3" name="Content Placeholder 2"/>
          <p:cNvSpPr>
            <a:spLocks noGrp="1"/>
          </p:cNvSpPr>
          <p:nvPr>
            <p:ph idx="1"/>
          </p:nvPr>
        </p:nvSpPr>
        <p:spPr>
          <a:xfrm>
            <a:off x="457200" y="2876550"/>
            <a:ext cx="8229600" cy="4525963"/>
          </a:xfrm>
        </p:spPr>
        <p:txBody>
          <a:bodyPr rtlCol="0">
            <a:normAutofit/>
          </a:bodyPr>
          <a:lstStyle/>
          <a:p>
            <a:pPr fontAlgn="auto">
              <a:spcAft>
                <a:spcPts val="0"/>
              </a:spcAft>
              <a:buFont typeface="Arial"/>
              <a:buChar char="•"/>
              <a:defRPr/>
            </a:pPr>
            <a:r>
              <a:rPr lang="en-US" dirty="0" smtClean="0"/>
              <a:t>Will you discuss these issues with your fraternity?</a:t>
            </a:r>
          </a:p>
          <a:p>
            <a:pPr fontAlgn="auto">
              <a:spcAft>
                <a:spcPts val="0"/>
              </a:spcAft>
              <a:buFont typeface="Arial"/>
              <a:buChar char="•"/>
              <a:defRPr/>
            </a:pPr>
            <a:r>
              <a:rPr lang="en-US" dirty="0" smtClean="0"/>
              <a:t>Will you make your voice heard?</a:t>
            </a:r>
          </a:p>
          <a:p>
            <a:pPr marL="0" indent="0" fontAlgn="auto">
              <a:spcAft>
                <a:spcPts val="0"/>
              </a:spcAft>
              <a:buFont typeface="Arial"/>
              <a:buNone/>
              <a:defRPr/>
            </a:pPr>
            <a:endParaRPr lang="en-US" dirty="0" smtClean="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Title 1"/>
          <p:cNvSpPr>
            <a:spLocks noGrp="1"/>
          </p:cNvSpPr>
          <p:nvPr>
            <p:ph type="title"/>
          </p:nvPr>
        </p:nvSpPr>
        <p:spPr>
          <a:xfrm>
            <a:off x="457200" y="0"/>
            <a:ext cx="8229600" cy="2017713"/>
          </a:xfrm>
        </p:spPr>
        <p:txBody>
          <a:bodyPr/>
          <a:lstStyle/>
          <a:p>
            <a:r>
              <a:rPr lang="en-US" smtClean="0"/>
              <a:t>In summary</a:t>
            </a:r>
            <a:br>
              <a:rPr lang="en-US" smtClean="0"/>
            </a:br>
            <a:r>
              <a:rPr lang="en-US" sz="4800" smtClean="0"/>
              <a:t>Please:</a:t>
            </a:r>
          </a:p>
        </p:txBody>
      </p:sp>
      <p:sp>
        <p:nvSpPr>
          <p:cNvPr id="3" name="Content Placeholder 2"/>
          <p:cNvSpPr>
            <a:spLocks noGrp="1"/>
          </p:cNvSpPr>
          <p:nvPr>
            <p:ph idx="1"/>
          </p:nvPr>
        </p:nvSpPr>
        <p:spPr>
          <a:xfrm>
            <a:off x="457200" y="1800225"/>
            <a:ext cx="8229600" cy="4525963"/>
          </a:xfrm>
        </p:spPr>
        <p:txBody>
          <a:bodyPr rtlCol="0">
            <a:normAutofit lnSpcReduction="10000"/>
          </a:bodyPr>
          <a:lstStyle/>
          <a:p>
            <a:pPr fontAlgn="auto">
              <a:spcAft>
                <a:spcPts val="0"/>
              </a:spcAft>
              <a:buFont typeface="Arial"/>
              <a:buChar char="•"/>
              <a:defRPr/>
            </a:pPr>
            <a:r>
              <a:rPr lang="en-US" dirty="0"/>
              <a:t>Complete and return the questionnaire</a:t>
            </a:r>
          </a:p>
          <a:p>
            <a:pPr fontAlgn="auto">
              <a:spcAft>
                <a:spcPts val="0"/>
              </a:spcAft>
              <a:buFont typeface="Arial"/>
              <a:buChar char="•"/>
              <a:defRPr/>
            </a:pPr>
            <a:r>
              <a:rPr lang="en-US" dirty="0" smtClean="0"/>
              <a:t>Consider the National JPIC  plan’s issues</a:t>
            </a:r>
          </a:p>
          <a:p>
            <a:pPr fontAlgn="auto">
              <a:spcAft>
                <a:spcPts val="0"/>
              </a:spcAft>
              <a:buFont typeface="Arial"/>
              <a:buChar char="•"/>
              <a:defRPr/>
            </a:pPr>
            <a:r>
              <a:rPr lang="en-US" dirty="0" smtClean="0"/>
              <a:t>Use Fair Trade groceries in your meetings</a:t>
            </a:r>
          </a:p>
          <a:p>
            <a:pPr fontAlgn="auto">
              <a:spcAft>
                <a:spcPts val="0"/>
              </a:spcAft>
              <a:buFont typeface="Arial"/>
              <a:buChar char="•"/>
              <a:defRPr/>
            </a:pPr>
            <a:r>
              <a:rPr lang="en-US" dirty="0" smtClean="0"/>
              <a:t>Consider advocacy</a:t>
            </a:r>
          </a:p>
          <a:p>
            <a:pPr fontAlgn="auto">
              <a:spcAft>
                <a:spcPts val="0"/>
              </a:spcAft>
              <a:buFont typeface="Arial"/>
              <a:buChar char="•"/>
              <a:defRPr/>
            </a:pPr>
            <a:r>
              <a:rPr lang="en-US" dirty="0" smtClean="0"/>
              <a:t>Consider using </a:t>
            </a:r>
            <a:r>
              <a:rPr lang="en-US" i="1" dirty="0" smtClean="0"/>
              <a:t>Understanding JPIC </a:t>
            </a:r>
            <a:r>
              <a:rPr lang="en-US" dirty="0" smtClean="0"/>
              <a:t>in  formation</a:t>
            </a:r>
          </a:p>
          <a:p>
            <a:pPr marL="0" indent="0" algn="ctr" fontAlgn="auto">
              <a:spcAft>
                <a:spcPts val="0"/>
              </a:spcAft>
              <a:buFont typeface="Arial"/>
              <a:buNone/>
              <a:defRPr/>
            </a:pPr>
            <a:r>
              <a:rPr lang="en-US" dirty="0"/>
              <a:t>THANKS FOR YOUR ATTENTION AND INTEREST</a:t>
            </a:r>
          </a:p>
          <a:p>
            <a:pPr marL="0" indent="0" algn="ctr" fontAlgn="auto">
              <a:spcAft>
                <a:spcPts val="0"/>
              </a:spcAft>
              <a:buFont typeface="Arial"/>
              <a:buNone/>
              <a:defRPr/>
            </a:pPr>
            <a:r>
              <a:rPr lang="en-US" dirty="0"/>
              <a:t>Peace, joy and all good!</a:t>
            </a:r>
          </a:p>
          <a:p>
            <a:pPr marL="0" indent="0" fontAlgn="auto">
              <a:spcAft>
                <a:spcPts val="0"/>
              </a:spcAft>
              <a:buFont typeface="Arial"/>
              <a:buNone/>
              <a:defRPr/>
            </a:pPr>
            <a:endParaRPr lang="en-US" dirty="0" smtClean="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Box 1"/>
          <p:cNvSpPr txBox="1">
            <a:spLocks noChangeArrowheads="1"/>
          </p:cNvSpPr>
          <p:nvPr/>
        </p:nvSpPr>
        <p:spPr bwMode="auto">
          <a:xfrm>
            <a:off x="539750" y="692150"/>
            <a:ext cx="8064500" cy="461963"/>
          </a:xfrm>
          <a:prstGeom prst="rect">
            <a:avLst/>
          </a:prstGeom>
          <a:noFill/>
          <a:ln w="9525">
            <a:noFill/>
            <a:miter lim="800000"/>
            <a:headEnd/>
            <a:tailEnd/>
          </a:ln>
        </p:spPr>
        <p:txBody>
          <a:bodyPr>
            <a:spAutoFit/>
          </a:bodyPr>
          <a:lstStyle/>
          <a:p>
            <a:pPr algn="ctr"/>
            <a:endParaRPr lang="en-US" sz="2400">
              <a:ea typeface="ＭＳ Ｐゴシック"/>
              <a:cs typeface="ＭＳ Ｐゴシック"/>
            </a:endParaRPr>
          </a:p>
        </p:txBody>
      </p:sp>
      <p:sp>
        <p:nvSpPr>
          <p:cNvPr id="26626" name="TextBox 2"/>
          <p:cNvSpPr txBox="1">
            <a:spLocks noChangeArrowheads="1"/>
          </p:cNvSpPr>
          <p:nvPr/>
        </p:nvSpPr>
        <p:spPr bwMode="auto">
          <a:xfrm>
            <a:off x="179388" y="476250"/>
            <a:ext cx="8964612" cy="6124575"/>
          </a:xfrm>
          <a:prstGeom prst="rect">
            <a:avLst/>
          </a:prstGeom>
          <a:noFill/>
          <a:ln w="9525">
            <a:noFill/>
            <a:miter lim="800000"/>
            <a:headEnd/>
            <a:tailEnd/>
          </a:ln>
        </p:spPr>
        <p:txBody>
          <a:bodyPr>
            <a:spAutoFit/>
          </a:bodyPr>
          <a:lstStyle/>
          <a:p>
            <a:pPr algn="ctr"/>
            <a:r>
              <a:rPr lang="en-US" sz="2800">
                <a:ea typeface="ＭＳ Ｐゴシック"/>
                <a:cs typeface="ＭＳ Ｐゴシック"/>
              </a:rPr>
              <a:t>The term JPIC came out of the 1983 Sixth World Council of Churches Assembly in Vancouver, BC</a:t>
            </a:r>
          </a:p>
          <a:p>
            <a:pPr algn="ctr"/>
            <a:endParaRPr lang="en-GB" sz="2800">
              <a:ea typeface="ＭＳ Ｐゴシック"/>
              <a:cs typeface="ＭＳ Ｐゴシック"/>
            </a:endParaRPr>
          </a:p>
          <a:p>
            <a:r>
              <a:rPr lang="en-GB" sz="2800">
                <a:ea typeface="ＭＳ Ｐゴシック"/>
                <a:cs typeface="ＭＳ Ｐゴシック"/>
              </a:rPr>
              <a:t>There are five bases for OFS commitment to JPIC:</a:t>
            </a:r>
          </a:p>
          <a:p>
            <a:r>
              <a:rPr lang="en-GB" sz="2800">
                <a:ea typeface="ＭＳ Ｐゴシック"/>
                <a:cs typeface="ＭＳ Ｐゴシック"/>
              </a:rPr>
              <a:t> (1) the Bible;</a:t>
            </a:r>
          </a:p>
          <a:p>
            <a:r>
              <a:rPr lang="en-GB" sz="2800">
                <a:ea typeface="ＭＳ Ｐゴシック"/>
                <a:cs typeface="ＭＳ Ｐゴシック"/>
              </a:rPr>
              <a:t> (2) Catholic Social Teaching or Doctrine;</a:t>
            </a:r>
          </a:p>
          <a:p>
            <a:r>
              <a:rPr lang="en-GB" sz="2800">
                <a:ea typeface="ＭＳ Ｐゴシック"/>
                <a:cs typeface="ＭＳ Ｐゴシック"/>
              </a:rPr>
              <a:t> (3) Franciscan spirituality and vision, especially as expressed in the Franciscan Intellectual Tradition as expounded and practiced by the Franciscan Family;</a:t>
            </a:r>
          </a:p>
          <a:p>
            <a:r>
              <a:rPr lang="en-GB" sz="2800">
                <a:ea typeface="ＭＳ Ｐゴシック"/>
                <a:cs typeface="ＭＳ Ｐゴシック"/>
              </a:rPr>
              <a:t> (4) prayer and action;</a:t>
            </a:r>
          </a:p>
          <a:p>
            <a:pPr algn="ctr"/>
            <a:r>
              <a:rPr lang="en-GB" sz="2800">
                <a:ea typeface="ＭＳ Ｐゴシック"/>
                <a:cs typeface="ＭＳ Ｐゴシック"/>
              </a:rPr>
              <a:t> and, of course, of great importance – </a:t>
            </a:r>
          </a:p>
          <a:p>
            <a:r>
              <a:rPr lang="en-GB" sz="2800">
                <a:ea typeface="ＭＳ Ｐゴシック"/>
                <a:cs typeface="ＭＳ Ｐゴシック"/>
              </a:rPr>
              <a:t>(5) the SFO/OFS Rule and General Constitutions</a:t>
            </a:r>
            <a:r>
              <a:rPr lang="en-US" sz="2800">
                <a:ea typeface="ＭＳ Ｐゴシック"/>
                <a:cs typeface="ＭＳ Ｐゴシック"/>
              </a:rPr>
              <a:t> </a:t>
            </a:r>
          </a:p>
          <a:p>
            <a:pPr algn="ctr"/>
            <a:endParaRPr lang="en-US" sz="2800">
              <a:ea typeface="ＭＳ Ｐゴシック"/>
              <a:cs typeface="ＭＳ Ｐゴシック"/>
            </a:endParaRPr>
          </a:p>
          <a:p>
            <a:pPr algn="ctr"/>
            <a:r>
              <a:rPr lang="en-US" sz="2800">
                <a:ea typeface="ＭＳ Ｐゴシック"/>
                <a:cs typeface="ＭＳ Ｐゴシック"/>
              </a:rPr>
              <a:t>From gospel to life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1951</TotalTime>
  <Words>3423</Words>
  <Application>Microsoft Macintosh PowerPoint</Application>
  <PresentationFormat>On-screen Show (4:3)</PresentationFormat>
  <Paragraphs>355</Paragraphs>
  <Slides>84</Slides>
  <Notes>32</Notes>
  <HiddenSlides>0</HiddenSlides>
  <MMClips>0</MMClips>
  <ScaleCrop>false</ScaleCrop>
  <HeadingPairs>
    <vt:vector size="8" baseType="variant">
      <vt:variant>
        <vt:lpstr>Fonts Used</vt:lpstr>
      </vt:variant>
      <vt:variant>
        <vt:i4>9</vt:i4>
      </vt:variant>
      <vt:variant>
        <vt:lpstr>Design Template</vt:lpstr>
      </vt:variant>
      <vt:variant>
        <vt:i4>1</vt:i4>
      </vt:variant>
      <vt:variant>
        <vt:lpstr>Embedded OLE Servers</vt:lpstr>
      </vt:variant>
      <vt:variant>
        <vt:i4>1</vt:i4>
      </vt:variant>
      <vt:variant>
        <vt:lpstr>Slide Titles</vt:lpstr>
      </vt:variant>
      <vt:variant>
        <vt:i4>84</vt:i4>
      </vt:variant>
    </vt:vector>
  </HeadingPairs>
  <TitlesOfParts>
    <vt:vector size="95" baseType="lpstr">
      <vt:lpstr>Calibri</vt:lpstr>
      <vt:lpstr>Arial</vt:lpstr>
      <vt:lpstr>Times New Roman</vt:lpstr>
      <vt:lpstr>ＭＳ Ｐゴシック</vt:lpstr>
      <vt:lpstr>Copperplate Gothic Light</vt:lpstr>
      <vt:lpstr>MS Pゴシック</vt:lpstr>
      <vt:lpstr>Verdana</vt:lpstr>
      <vt:lpstr>Wingdings</vt:lpstr>
      <vt:lpstr>ＭＳ 明朝</vt:lpstr>
      <vt:lpstr>Office Theme</vt:lpstr>
      <vt:lpstr>Document</vt:lpstr>
      <vt:lpstr>THE FRANCISCAN SPIRITUALITY OF JPIC Some provocative reflections</vt:lpstr>
      <vt:lpstr>Thanks to John Gabor Animator  CCODP  BC &amp; Yukon Region</vt:lpstr>
      <vt:lpstr>The Prayer before the icon at San Damiano</vt:lpstr>
      <vt:lpstr>Slide 4</vt:lpstr>
      <vt:lpstr>Francis was also  a man of action</vt:lpstr>
      <vt:lpstr>Understanding JPIC quoting Lester Bach, OFM Cap  Catch me a Rainbow too</vt:lpstr>
      <vt:lpstr>JPIC is …</vt:lpstr>
      <vt:lpstr>JPIC is part of our DNA</vt:lpstr>
      <vt:lpstr>Slide 9</vt:lpstr>
      <vt:lpstr>Want to learn more?</vt:lpstr>
      <vt:lpstr>Slide 11</vt:lpstr>
      <vt:lpstr>Slide 12</vt:lpstr>
      <vt:lpstr>Slide 13</vt:lpstr>
      <vt:lpstr>Slide 14</vt:lpstr>
      <vt:lpstr>Slide 15</vt:lpstr>
      <vt:lpstr>Many of our worldly dealings with others are political and economic</vt:lpstr>
      <vt:lpstr>Slide 17</vt:lpstr>
      <vt:lpstr>                                                     Universal Declaration of Human Rights  passed by the United Nations General Assembly 10 Dec 1948 </vt:lpstr>
      <vt:lpstr>John Peter Humphreys </vt:lpstr>
      <vt:lpstr>A key statement by Bl John Paul II: </vt:lpstr>
      <vt:lpstr>Catholic interest in Fair Trade</vt:lpstr>
      <vt:lpstr>OLOTA JPIC Action Plan 2008</vt:lpstr>
      <vt:lpstr>NATIONAL JPIC ACTION PLAN 2012 affirmed by the National Chapter last year</vt:lpstr>
      <vt:lpstr>Slide 24</vt:lpstr>
      <vt:lpstr>Overwhelmed?</vt:lpstr>
      <vt:lpstr>So what can we do about all this? </vt:lpstr>
      <vt:lpstr>You know who!</vt:lpstr>
      <vt:lpstr>Inform yourself, share information</vt:lpstr>
      <vt:lpstr>Become aware and be:</vt:lpstr>
      <vt:lpstr>peoples lives are at stake  </vt:lpstr>
      <vt:lpstr>Is it time to have another fraternity discussion?</vt:lpstr>
      <vt:lpstr>Income inequality</vt:lpstr>
      <vt:lpstr>Simple, maybe trite,  but nevertheless true:</vt:lpstr>
      <vt:lpstr>One effect of the rules</vt:lpstr>
      <vt:lpstr>How are the rules made? One theory is on the next slide</vt:lpstr>
      <vt:lpstr>Slide 36</vt:lpstr>
      <vt:lpstr>Who does the law benefit?</vt:lpstr>
      <vt:lpstr>Slide 38</vt:lpstr>
      <vt:lpstr>Slide 39</vt:lpstr>
      <vt:lpstr>Slide 40</vt:lpstr>
      <vt:lpstr>ANOTHER EXAMPLE - TAXES</vt:lpstr>
      <vt:lpstr>Slide 42</vt:lpstr>
      <vt:lpstr>Slide 43</vt:lpstr>
      <vt:lpstr>Slide 44</vt:lpstr>
      <vt:lpstr>Slide 45</vt:lpstr>
      <vt:lpstr>Slide 46</vt:lpstr>
      <vt:lpstr>Pope Francis on fair trade</vt:lpstr>
      <vt:lpstr>Slide 48</vt:lpstr>
      <vt:lpstr>SO GLAD CANADIANS ARE NOT LIKE THAT! REALLY? DO NOT GET SMUG!</vt:lpstr>
      <vt:lpstr>Who makes the rules?</vt:lpstr>
      <vt:lpstr>Is our silence consent?</vt:lpstr>
      <vt:lpstr>Political charity </vt:lpstr>
      <vt:lpstr>Deus caritas est (Benedict XVI, 2009)</vt:lpstr>
      <vt:lpstr>Advocacy</vt:lpstr>
      <vt:lpstr>Advocacy</vt:lpstr>
      <vt:lpstr>Here are some people who have the courage of their convictions  They have seen, judged and then acted  They are advocates</vt:lpstr>
      <vt:lpstr>Slide 57</vt:lpstr>
      <vt:lpstr>Slide 58</vt:lpstr>
      <vt:lpstr>Illegal immigration?  Are you related to these people?</vt:lpstr>
      <vt:lpstr>Or these people? They are demonstrating against possible increased oil tanker traffic</vt:lpstr>
      <vt:lpstr>Migrants on a train</vt:lpstr>
      <vt:lpstr>Slide 62</vt:lpstr>
      <vt:lpstr>Fray Tomás González, Director del Hogar-Refugio para Personas Migrantes La “72”, de Tenosique, Tabasco</vt:lpstr>
      <vt:lpstr>Slide 64</vt:lpstr>
      <vt:lpstr>Slide 65</vt:lpstr>
      <vt:lpstr>What was it about?  Anybody know why two million marched?  Bet you did not read about the march in the National Post I wonder why? Maybe next year or the year after?</vt:lpstr>
      <vt:lpstr>Slide 67</vt:lpstr>
      <vt:lpstr>Slide 68</vt:lpstr>
      <vt:lpstr>Slide 69</vt:lpstr>
      <vt:lpstr>The seeds are ours Stop Monsanto!  “Greed kills”  </vt:lpstr>
      <vt:lpstr>Slide 71</vt:lpstr>
      <vt:lpstr>New York Times, 26 May 2013</vt:lpstr>
      <vt:lpstr>What is Avaaz?</vt:lpstr>
      <vt:lpstr>Slide 74</vt:lpstr>
      <vt:lpstr>Slide 75</vt:lpstr>
      <vt:lpstr>Slide 76</vt:lpstr>
      <vt:lpstr>Among the conclusions of the XIII General Chapter of the OFS in 2011 were:</vt:lpstr>
      <vt:lpstr>Slide 78</vt:lpstr>
      <vt:lpstr>Slide 79</vt:lpstr>
      <vt:lpstr>Benet Fonck, OFM  1995, Fully Mature with the Fullness of Christ</vt:lpstr>
      <vt:lpstr>Slide 81</vt:lpstr>
      <vt:lpstr>From gospel to life</vt:lpstr>
      <vt:lpstr>  We have touched on  a few of the National Plan JPIC issues NOW WHAT?  NOW YOU KNOW</vt:lpstr>
      <vt:lpstr>In summary Please:</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Registered User</dc:creator>
  <cp:lastModifiedBy>Padraig McLean</cp:lastModifiedBy>
  <cp:revision>111</cp:revision>
  <dcterms:created xsi:type="dcterms:W3CDTF">2013-05-27T20:39:02Z</dcterms:created>
  <dcterms:modified xsi:type="dcterms:W3CDTF">2014-08-01T13:31:00Z</dcterms:modified>
</cp:coreProperties>
</file>